
<file path=[Content_Types].xml><?xml version="1.0" encoding="utf-8"?>
<Types xmlns="http://schemas.openxmlformats.org/package/2006/content-types">
  <Default Extension="bin"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4"/>
  </p:notesMasterIdLst>
  <p:sldIdLst>
    <p:sldId id="258" r:id="rId2"/>
    <p:sldId id="259" r:id="rId3"/>
    <p:sldId id="260" r:id="rId4"/>
    <p:sldId id="264" r:id="rId5"/>
    <p:sldId id="261" r:id="rId6"/>
    <p:sldId id="275" r:id="rId7"/>
    <p:sldId id="262" r:id="rId8"/>
    <p:sldId id="276" r:id="rId9"/>
    <p:sldId id="277" r:id="rId10"/>
    <p:sldId id="265" r:id="rId11"/>
    <p:sldId id="278" r:id="rId12"/>
    <p:sldId id="279" r:id="rId13"/>
    <p:sldId id="280" r:id="rId14"/>
    <p:sldId id="281" r:id="rId15"/>
    <p:sldId id="270" r:id="rId16"/>
    <p:sldId id="282" r:id="rId17"/>
    <p:sldId id="283" r:id="rId18"/>
    <p:sldId id="284" r:id="rId19"/>
    <p:sldId id="285" r:id="rId20"/>
    <p:sldId id="286" r:id="rId21"/>
    <p:sldId id="274"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Bello" initials="CB" lastIdx="1" clrIdx="0">
    <p:extLst>
      <p:ext uri="{19B8F6BF-5375-455C-9EA6-DF929625EA0E}">
        <p15:presenceInfo xmlns:p15="http://schemas.microsoft.com/office/powerpoint/2012/main" userId="a03c25bcaf0fa1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EB6D33-5B54-42F7-8A56-2FF94DEC2CBD}" v="152" dt="2019-11-26T21:47:23.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65" d="100"/>
          <a:sy n="65" d="100"/>
        </p:scale>
        <p:origin x="24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FDC1E-4998-4492-9E6C-43E7BEE8BF4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4CE8BD0-92A4-451B-AB46-5DCF297E09B6}">
      <dgm:prSet/>
      <dgm:spPr/>
      <dgm:t>
        <a:bodyPr/>
        <a:lstStyle/>
        <a:p>
          <a:r>
            <a:rPr lang="en-US" dirty="0"/>
            <a:t>Aesthetics: Iberville</a:t>
          </a:r>
        </a:p>
      </dgm:t>
    </dgm:pt>
    <dgm:pt modelId="{DEFB3A3D-167C-4726-B8C5-7A3915660AEC}" type="parTrans" cxnId="{FE0F8F39-F5DF-4396-895C-B9423CD2722A}">
      <dgm:prSet/>
      <dgm:spPr/>
      <dgm:t>
        <a:bodyPr/>
        <a:lstStyle/>
        <a:p>
          <a:endParaRPr lang="en-US"/>
        </a:p>
      </dgm:t>
    </dgm:pt>
    <dgm:pt modelId="{CEAB6695-03FC-49ED-A35C-4645AEB211FA}" type="sibTrans" cxnId="{FE0F8F39-F5DF-4396-895C-B9423CD2722A}">
      <dgm:prSet/>
      <dgm:spPr/>
      <dgm:t>
        <a:bodyPr/>
        <a:lstStyle/>
        <a:p>
          <a:endParaRPr lang="en-US"/>
        </a:p>
      </dgm:t>
    </dgm:pt>
    <dgm:pt modelId="{8CB7D0D0-A6C4-429D-B936-C4C34CE6C38A}">
      <dgm:prSet/>
      <dgm:spPr/>
      <dgm:t>
        <a:bodyPr/>
        <a:lstStyle/>
        <a:p>
          <a:r>
            <a:rPr lang="en-US"/>
            <a:t>Affordability: The cheapest neighborhoods according to our data was Desire and Florida Dev, but that may be because there isn’t much data for those areas/the cost is for the land/smaller cabin homes. The Cheapest Neighborhood according to HomeSnacks website is Tall Timbers-Brechtel, however you get what you pay for. These homes sell for roughly $127k.</a:t>
          </a:r>
        </a:p>
      </dgm:t>
    </dgm:pt>
    <dgm:pt modelId="{0584D50C-F0A2-4DD1-B26F-5DF0C2374AD1}" type="parTrans" cxnId="{9F46CC2C-9668-4030-BB89-EFB428A6E1E7}">
      <dgm:prSet/>
      <dgm:spPr/>
      <dgm:t>
        <a:bodyPr/>
        <a:lstStyle/>
        <a:p>
          <a:endParaRPr lang="en-US"/>
        </a:p>
      </dgm:t>
    </dgm:pt>
    <dgm:pt modelId="{173C3614-840C-471E-93F7-D07F595C93FE}" type="sibTrans" cxnId="{9F46CC2C-9668-4030-BB89-EFB428A6E1E7}">
      <dgm:prSet/>
      <dgm:spPr/>
      <dgm:t>
        <a:bodyPr/>
        <a:lstStyle/>
        <a:p>
          <a:endParaRPr lang="en-US"/>
        </a:p>
      </dgm:t>
    </dgm:pt>
    <dgm:pt modelId="{E6554D1A-718C-41EA-AA32-3AB991B61B23}">
      <dgm:prSet/>
      <dgm:spPr/>
      <dgm:t>
        <a:bodyPr/>
        <a:lstStyle/>
        <a:p>
          <a:r>
            <a:rPr lang="en-US"/>
            <a:t>Safe Environment: The Central Business District offered the most emergency services, but that was largely due to the 12 drugstores available in the area. Touro actually boasts the most hospitals (3) and Health Clinics (4). There are no Evacuspots in Touro, though. As for Crime the areas with the lowest crime were Freret and Florida Dev. Accordingly the Garden District and Uptown have historically had a lower crime rate.</a:t>
          </a:r>
        </a:p>
      </dgm:t>
    </dgm:pt>
    <dgm:pt modelId="{504DB5B2-9746-4D7D-A165-3D5FDFF0D17C}" type="parTrans" cxnId="{97C43AC9-79E6-4F26-A86A-45A7646AE8BE}">
      <dgm:prSet/>
      <dgm:spPr/>
      <dgm:t>
        <a:bodyPr/>
        <a:lstStyle/>
        <a:p>
          <a:endParaRPr lang="en-US"/>
        </a:p>
      </dgm:t>
    </dgm:pt>
    <dgm:pt modelId="{D47BFB2E-89CA-4C1B-B869-D0BBF9786DF6}" type="sibTrans" cxnId="{97C43AC9-79E6-4F26-A86A-45A7646AE8BE}">
      <dgm:prSet/>
      <dgm:spPr/>
      <dgm:t>
        <a:bodyPr/>
        <a:lstStyle/>
        <a:p>
          <a:endParaRPr lang="en-US"/>
        </a:p>
      </dgm:t>
    </dgm:pt>
    <dgm:pt modelId="{7DEEA1C9-5F7C-4C6D-8CB1-9665CB485FD6}">
      <dgm:prSet/>
      <dgm:spPr/>
      <dgm:t>
        <a:bodyPr/>
        <a:lstStyle/>
        <a:p>
          <a:r>
            <a:rPr lang="en-US"/>
            <a:t>Goods and Services: The French Quarter and Central Business District have the most offerings.</a:t>
          </a:r>
        </a:p>
      </dgm:t>
    </dgm:pt>
    <dgm:pt modelId="{4A293B5A-3C23-4A89-9EEE-BE64E43234CC}" type="parTrans" cxnId="{65925538-13B4-4F71-BAD5-EB970ED32D83}">
      <dgm:prSet/>
      <dgm:spPr/>
      <dgm:t>
        <a:bodyPr/>
        <a:lstStyle/>
        <a:p>
          <a:endParaRPr lang="en-US"/>
        </a:p>
      </dgm:t>
    </dgm:pt>
    <dgm:pt modelId="{72207362-86B9-408E-AB5D-B7A1662C3B37}" type="sibTrans" cxnId="{65925538-13B4-4F71-BAD5-EB970ED32D83}">
      <dgm:prSet/>
      <dgm:spPr/>
      <dgm:t>
        <a:bodyPr/>
        <a:lstStyle/>
        <a:p>
          <a:endParaRPr lang="en-US"/>
        </a:p>
      </dgm:t>
    </dgm:pt>
    <dgm:pt modelId="{61278099-361F-4344-B5FD-8AC96866BF5D}" type="pres">
      <dgm:prSet presAssocID="{715FDC1E-4998-4492-9E6C-43E7BEE8BF46}" presName="linear" presStyleCnt="0">
        <dgm:presLayoutVars>
          <dgm:animLvl val="lvl"/>
          <dgm:resizeHandles val="exact"/>
        </dgm:presLayoutVars>
      </dgm:prSet>
      <dgm:spPr/>
    </dgm:pt>
    <dgm:pt modelId="{9CCE2019-DE68-43E2-852F-A65B30F6C90C}" type="pres">
      <dgm:prSet presAssocID="{F4CE8BD0-92A4-451B-AB46-5DCF297E09B6}" presName="parentText" presStyleLbl="node1" presStyleIdx="0" presStyleCnt="4">
        <dgm:presLayoutVars>
          <dgm:chMax val="0"/>
          <dgm:bulletEnabled val="1"/>
        </dgm:presLayoutVars>
      </dgm:prSet>
      <dgm:spPr/>
    </dgm:pt>
    <dgm:pt modelId="{760715D1-4CE2-4CAD-BDF5-F013EEADC137}" type="pres">
      <dgm:prSet presAssocID="{CEAB6695-03FC-49ED-A35C-4645AEB211FA}" presName="spacer" presStyleCnt="0"/>
      <dgm:spPr/>
    </dgm:pt>
    <dgm:pt modelId="{F6FFAEF7-5607-46D6-B3E5-5F81E85EE326}" type="pres">
      <dgm:prSet presAssocID="{8CB7D0D0-A6C4-429D-B936-C4C34CE6C38A}" presName="parentText" presStyleLbl="node1" presStyleIdx="1" presStyleCnt="4">
        <dgm:presLayoutVars>
          <dgm:chMax val="0"/>
          <dgm:bulletEnabled val="1"/>
        </dgm:presLayoutVars>
      </dgm:prSet>
      <dgm:spPr/>
    </dgm:pt>
    <dgm:pt modelId="{D8A1D3CD-5FB5-4B3E-B030-5EB3805C6B8D}" type="pres">
      <dgm:prSet presAssocID="{173C3614-840C-471E-93F7-D07F595C93FE}" presName="spacer" presStyleCnt="0"/>
      <dgm:spPr/>
    </dgm:pt>
    <dgm:pt modelId="{F966D251-2127-4547-85AE-DA44306C1916}" type="pres">
      <dgm:prSet presAssocID="{E6554D1A-718C-41EA-AA32-3AB991B61B23}" presName="parentText" presStyleLbl="node1" presStyleIdx="2" presStyleCnt="4">
        <dgm:presLayoutVars>
          <dgm:chMax val="0"/>
          <dgm:bulletEnabled val="1"/>
        </dgm:presLayoutVars>
      </dgm:prSet>
      <dgm:spPr/>
    </dgm:pt>
    <dgm:pt modelId="{F88AB883-991E-43FA-A04D-EAF659A35E41}" type="pres">
      <dgm:prSet presAssocID="{D47BFB2E-89CA-4C1B-B869-D0BBF9786DF6}" presName="spacer" presStyleCnt="0"/>
      <dgm:spPr/>
    </dgm:pt>
    <dgm:pt modelId="{EC26BB9B-3C23-4C3F-8714-AB75973E45EE}" type="pres">
      <dgm:prSet presAssocID="{7DEEA1C9-5F7C-4C6D-8CB1-9665CB485FD6}" presName="parentText" presStyleLbl="node1" presStyleIdx="3" presStyleCnt="4">
        <dgm:presLayoutVars>
          <dgm:chMax val="0"/>
          <dgm:bulletEnabled val="1"/>
        </dgm:presLayoutVars>
      </dgm:prSet>
      <dgm:spPr/>
    </dgm:pt>
  </dgm:ptLst>
  <dgm:cxnLst>
    <dgm:cxn modelId="{28785817-7F11-493B-9828-ED39C8F88E4E}" type="presOf" srcId="{7DEEA1C9-5F7C-4C6D-8CB1-9665CB485FD6}" destId="{EC26BB9B-3C23-4C3F-8714-AB75973E45EE}" srcOrd="0" destOrd="0" presId="urn:microsoft.com/office/officeart/2005/8/layout/vList2"/>
    <dgm:cxn modelId="{9F46CC2C-9668-4030-BB89-EFB428A6E1E7}" srcId="{715FDC1E-4998-4492-9E6C-43E7BEE8BF46}" destId="{8CB7D0D0-A6C4-429D-B936-C4C34CE6C38A}" srcOrd="1" destOrd="0" parTransId="{0584D50C-F0A2-4DD1-B26F-5DF0C2374AD1}" sibTransId="{173C3614-840C-471E-93F7-D07F595C93FE}"/>
    <dgm:cxn modelId="{65925538-13B4-4F71-BAD5-EB970ED32D83}" srcId="{715FDC1E-4998-4492-9E6C-43E7BEE8BF46}" destId="{7DEEA1C9-5F7C-4C6D-8CB1-9665CB485FD6}" srcOrd="3" destOrd="0" parTransId="{4A293B5A-3C23-4A89-9EEE-BE64E43234CC}" sibTransId="{72207362-86B9-408E-AB5D-B7A1662C3B37}"/>
    <dgm:cxn modelId="{FE0F8F39-F5DF-4396-895C-B9423CD2722A}" srcId="{715FDC1E-4998-4492-9E6C-43E7BEE8BF46}" destId="{F4CE8BD0-92A4-451B-AB46-5DCF297E09B6}" srcOrd="0" destOrd="0" parTransId="{DEFB3A3D-167C-4726-B8C5-7A3915660AEC}" sibTransId="{CEAB6695-03FC-49ED-A35C-4645AEB211FA}"/>
    <dgm:cxn modelId="{4542514D-F6CE-49E4-986E-53BDEDA88572}" type="presOf" srcId="{715FDC1E-4998-4492-9E6C-43E7BEE8BF46}" destId="{61278099-361F-4344-B5FD-8AC96866BF5D}" srcOrd="0" destOrd="0" presId="urn:microsoft.com/office/officeart/2005/8/layout/vList2"/>
    <dgm:cxn modelId="{3AD44FA0-03EC-491D-B26E-4972660924C4}" type="presOf" srcId="{E6554D1A-718C-41EA-AA32-3AB991B61B23}" destId="{F966D251-2127-4547-85AE-DA44306C1916}" srcOrd="0" destOrd="0" presId="urn:microsoft.com/office/officeart/2005/8/layout/vList2"/>
    <dgm:cxn modelId="{97C43AC9-79E6-4F26-A86A-45A7646AE8BE}" srcId="{715FDC1E-4998-4492-9E6C-43E7BEE8BF46}" destId="{E6554D1A-718C-41EA-AA32-3AB991B61B23}" srcOrd="2" destOrd="0" parTransId="{504DB5B2-9746-4D7D-A165-3D5FDFF0D17C}" sibTransId="{D47BFB2E-89CA-4C1B-B869-D0BBF9786DF6}"/>
    <dgm:cxn modelId="{2DE622D0-0164-4943-A341-F531341CF5C6}" type="presOf" srcId="{8CB7D0D0-A6C4-429D-B936-C4C34CE6C38A}" destId="{F6FFAEF7-5607-46D6-B3E5-5F81E85EE326}" srcOrd="0" destOrd="0" presId="urn:microsoft.com/office/officeart/2005/8/layout/vList2"/>
    <dgm:cxn modelId="{F59410DD-1409-4F9F-A4A5-5AC88FA690A7}" type="presOf" srcId="{F4CE8BD0-92A4-451B-AB46-5DCF297E09B6}" destId="{9CCE2019-DE68-43E2-852F-A65B30F6C90C}" srcOrd="0" destOrd="0" presId="urn:microsoft.com/office/officeart/2005/8/layout/vList2"/>
    <dgm:cxn modelId="{A91A1C81-AD48-4DD0-A41A-244C6AFC826F}" type="presParOf" srcId="{61278099-361F-4344-B5FD-8AC96866BF5D}" destId="{9CCE2019-DE68-43E2-852F-A65B30F6C90C}" srcOrd="0" destOrd="0" presId="urn:microsoft.com/office/officeart/2005/8/layout/vList2"/>
    <dgm:cxn modelId="{12D1F024-4648-47BB-A9F1-A20F18881D6A}" type="presParOf" srcId="{61278099-361F-4344-B5FD-8AC96866BF5D}" destId="{760715D1-4CE2-4CAD-BDF5-F013EEADC137}" srcOrd="1" destOrd="0" presId="urn:microsoft.com/office/officeart/2005/8/layout/vList2"/>
    <dgm:cxn modelId="{6046FC07-F1B7-406A-B0D9-1562F86F430B}" type="presParOf" srcId="{61278099-361F-4344-B5FD-8AC96866BF5D}" destId="{F6FFAEF7-5607-46D6-B3E5-5F81E85EE326}" srcOrd="2" destOrd="0" presId="urn:microsoft.com/office/officeart/2005/8/layout/vList2"/>
    <dgm:cxn modelId="{3F97290B-C2D1-4AE7-928A-9E91599A76A3}" type="presParOf" srcId="{61278099-361F-4344-B5FD-8AC96866BF5D}" destId="{D8A1D3CD-5FB5-4B3E-B030-5EB3805C6B8D}" srcOrd="3" destOrd="0" presId="urn:microsoft.com/office/officeart/2005/8/layout/vList2"/>
    <dgm:cxn modelId="{091F7C7E-3AE9-44AE-87D0-C9E31EC60A48}" type="presParOf" srcId="{61278099-361F-4344-B5FD-8AC96866BF5D}" destId="{F966D251-2127-4547-85AE-DA44306C1916}" srcOrd="4" destOrd="0" presId="urn:microsoft.com/office/officeart/2005/8/layout/vList2"/>
    <dgm:cxn modelId="{7ACDD676-C7C2-411F-B6AA-3BF49CF43198}" type="presParOf" srcId="{61278099-361F-4344-B5FD-8AC96866BF5D}" destId="{F88AB883-991E-43FA-A04D-EAF659A35E41}" srcOrd="5" destOrd="0" presId="urn:microsoft.com/office/officeart/2005/8/layout/vList2"/>
    <dgm:cxn modelId="{8F3F45E3-5C7C-44A5-9770-3CDF7A41C500}" type="presParOf" srcId="{61278099-361F-4344-B5FD-8AC96866BF5D}" destId="{EC26BB9B-3C23-4C3F-8714-AB75973E45E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E2019-DE68-43E2-852F-A65B30F6C90C}">
      <dsp:nvSpPr>
        <dsp:cNvPr id="0" name=""/>
        <dsp:cNvSpPr/>
      </dsp:nvSpPr>
      <dsp:spPr>
        <a:xfrm>
          <a:off x="0" y="453615"/>
          <a:ext cx="5607050" cy="1361587"/>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Aesthetics: Iberville</a:t>
          </a:r>
        </a:p>
      </dsp:txBody>
      <dsp:txXfrm>
        <a:off x="66467" y="520082"/>
        <a:ext cx="5474116" cy="1228653"/>
      </dsp:txXfrm>
    </dsp:sp>
    <dsp:sp modelId="{F6FFAEF7-5607-46D6-B3E5-5F81E85EE326}">
      <dsp:nvSpPr>
        <dsp:cNvPr id="0" name=""/>
        <dsp:cNvSpPr/>
      </dsp:nvSpPr>
      <dsp:spPr>
        <a:xfrm>
          <a:off x="0" y="1855522"/>
          <a:ext cx="5607050" cy="1361587"/>
        </a:xfrm>
        <a:prstGeom prst="roundRect">
          <a:avLst/>
        </a:prstGeom>
        <a:gradFill rotWithShape="0">
          <a:gsLst>
            <a:gs pos="0">
              <a:schemeClr val="accent2">
                <a:hueOff val="-3450629"/>
                <a:satOff val="15286"/>
                <a:lumOff val="-5621"/>
                <a:alphaOff val="0"/>
                <a:tint val="97000"/>
                <a:satMod val="100000"/>
                <a:lumMod val="102000"/>
              </a:schemeClr>
            </a:gs>
            <a:gs pos="50000">
              <a:schemeClr val="accent2">
                <a:hueOff val="-3450629"/>
                <a:satOff val="15286"/>
                <a:lumOff val="-5621"/>
                <a:alphaOff val="0"/>
                <a:shade val="100000"/>
                <a:satMod val="103000"/>
                <a:lumMod val="100000"/>
              </a:schemeClr>
            </a:gs>
            <a:gs pos="100000">
              <a:schemeClr val="accent2">
                <a:hueOff val="-3450629"/>
                <a:satOff val="15286"/>
                <a:lumOff val="-562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Affordability: The cheapest neighborhoods according to our data was Desire and Florida Dev, but that may be because there isn’t much data for those areas/the cost is for the land/smaller cabin homes. The Cheapest Neighborhood according to HomeSnacks website is Tall Timbers-Brechtel, however you get what you pay for. These homes sell for roughly $127k.</a:t>
          </a:r>
        </a:p>
      </dsp:txBody>
      <dsp:txXfrm>
        <a:off x="66467" y="1921989"/>
        <a:ext cx="5474116" cy="1228653"/>
      </dsp:txXfrm>
    </dsp:sp>
    <dsp:sp modelId="{F966D251-2127-4547-85AE-DA44306C1916}">
      <dsp:nvSpPr>
        <dsp:cNvPr id="0" name=""/>
        <dsp:cNvSpPr/>
      </dsp:nvSpPr>
      <dsp:spPr>
        <a:xfrm>
          <a:off x="0" y="3257430"/>
          <a:ext cx="5607050" cy="1361587"/>
        </a:xfrm>
        <a:prstGeom prst="roundRect">
          <a:avLst/>
        </a:prstGeom>
        <a:gradFill rotWithShape="0">
          <a:gsLst>
            <a:gs pos="0">
              <a:schemeClr val="accent2">
                <a:hueOff val="-6901259"/>
                <a:satOff val="30573"/>
                <a:lumOff val="-11243"/>
                <a:alphaOff val="0"/>
                <a:tint val="97000"/>
                <a:satMod val="100000"/>
                <a:lumMod val="102000"/>
              </a:schemeClr>
            </a:gs>
            <a:gs pos="50000">
              <a:schemeClr val="accent2">
                <a:hueOff val="-6901259"/>
                <a:satOff val="30573"/>
                <a:lumOff val="-11243"/>
                <a:alphaOff val="0"/>
                <a:shade val="100000"/>
                <a:satMod val="103000"/>
                <a:lumMod val="100000"/>
              </a:schemeClr>
            </a:gs>
            <a:gs pos="100000">
              <a:schemeClr val="accent2">
                <a:hueOff val="-6901259"/>
                <a:satOff val="30573"/>
                <a:lumOff val="-1124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Safe Environment: The Central Business District offered the most emergency services, but that was largely due to the 12 drugstores available in the area. Touro actually boasts the most hospitals (3) and Health Clinics (4). There are no Evacuspots in Touro, though. As for Crime the areas with the lowest crime were Freret and Florida Dev. Accordingly the Garden District and Uptown have historically had a lower crime rate.</a:t>
          </a:r>
        </a:p>
      </dsp:txBody>
      <dsp:txXfrm>
        <a:off x="66467" y="3323897"/>
        <a:ext cx="5474116" cy="1228653"/>
      </dsp:txXfrm>
    </dsp:sp>
    <dsp:sp modelId="{EC26BB9B-3C23-4C3F-8714-AB75973E45EE}">
      <dsp:nvSpPr>
        <dsp:cNvPr id="0" name=""/>
        <dsp:cNvSpPr/>
      </dsp:nvSpPr>
      <dsp:spPr>
        <a:xfrm>
          <a:off x="0" y="4659337"/>
          <a:ext cx="5607050" cy="1361587"/>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Goods and Services: The French Quarter and Central Business District have the most offerings.</a:t>
          </a:r>
        </a:p>
      </dsp:txBody>
      <dsp:txXfrm>
        <a:off x="66467" y="4725804"/>
        <a:ext cx="5474116" cy="12286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3436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413222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Port</a:t>
            </a:r>
          </a:p>
          <a:p>
            <a:pPr marL="171450" indent="-171450">
              <a:buFont typeface="Arial" panose="020B0604020202020204" pitchFamily="34" charset="0"/>
              <a:buChar char="•"/>
            </a:pPr>
            <a:r>
              <a:rPr lang="en-US" dirty="0"/>
              <a:t>Business</a:t>
            </a:r>
          </a:p>
          <a:p>
            <a:pPr marL="171450" indent="-171450">
              <a:buFont typeface="Arial" panose="020B0604020202020204" pitchFamily="34" charset="0"/>
              <a:buChar char="•"/>
            </a:pPr>
            <a:r>
              <a:rPr lang="en-US" dirty="0"/>
              <a:t>Tourist and convention business</a:t>
            </a:r>
          </a:p>
          <a:p>
            <a:pPr marL="171450" indent="-171450">
              <a:buFont typeface="Arial" panose="020B0604020202020204" pitchFamily="34" charset="0"/>
              <a:buChar char="•"/>
            </a:pPr>
            <a:r>
              <a:rPr lang="en-US" dirty="0"/>
              <a:t>Other</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73212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Beginnings</a:t>
            </a:r>
          </a:p>
          <a:p>
            <a:pPr marL="171450" indent="-171450">
              <a:buFont typeface="Arial" panose="020B0604020202020204" pitchFamily="34" charset="0"/>
              <a:buChar char="•"/>
            </a:pPr>
            <a:r>
              <a:rPr lang="en-US" dirty="0"/>
              <a:t>Native Americans and French Louisiana</a:t>
            </a:r>
          </a:p>
          <a:p>
            <a:pPr marL="171450" indent="-171450">
              <a:buFont typeface="Arial" panose="020B0604020202020204" pitchFamily="34" charset="0"/>
              <a:buChar char="•"/>
            </a:pPr>
            <a:r>
              <a:rPr lang="en-US" dirty="0"/>
              <a:t>Slavery in French Louisiana</a:t>
            </a:r>
          </a:p>
          <a:p>
            <a:pPr marL="171450" indent="-171450">
              <a:buFont typeface="Arial" panose="020B0604020202020204" pitchFamily="34" charset="0"/>
              <a:buChar char="•"/>
            </a:pPr>
            <a:r>
              <a:rPr lang="en-US" dirty="0"/>
              <a:t>Religion and architecture from across the world</a:t>
            </a:r>
          </a:p>
          <a:p>
            <a:pPr marL="171450" indent="-171450">
              <a:buFont typeface="Arial" panose="020B0604020202020204" pitchFamily="34" charset="0"/>
              <a:buChar char="•"/>
            </a:pPr>
            <a:r>
              <a:rPr lang="en-US" dirty="0"/>
              <a:t>Post-Treaty of Paris</a:t>
            </a:r>
          </a:p>
          <a:p>
            <a:pPr marL="171450" indent="-171450">
              <a:buFont typeface="Arial" panose="020B0604020202020204" pitchFamily="34" charset="0"/>
              <a:buChar char="•"/>
            </a:pPr>
            <a:r>
              <a:rPr lang="en-US" dirty="0"/>
              <a:t>United States territory</a:t>
            </a:r>
          </a:p>
          <a:p>
            <a:pPr marL="171450" indent="-171450">
              <a:buFont typeface="Arial" panose="020B0604020202020204" pitchFamily="34" charset="0"/>
              <a:buChar char="•"/>
            </a:pPr>
            <a:r>
              <a:rPr lang="en-US" dirty="0"/>
              <a:t>Battle of New Orleans</a:t>
            </a:r>
          </a:p>
          <a:p>
            <a:pPr marL="171450" indent="-171450">
              <a:buFont typeface="Arial" panose="020B0604020202020204" pitchFamily="34" charset="0"/>
              <a:buChar char="•"/>
            </a:pPr>
            <a:r>
              <a:rPr lang="en-US" dirty="0"/>
              <a:t>Port</a:t>
            </a:r>
          </a:p>
          <a:p>
            <a:pPr marL="171450" indent="-171450">
              <a:buFont typeface="Arial" panose="020B0604020202020204" pitchFamily="34" charset="0"/>
              <a:buChar char="•"/>
            </a:pPr>
            <a:r>
              <a:rPr lang="en-US" dirty="0"/>
              <a:t>Slavery and immigration</a:t>
            </a:r>
          </a:p>
          <a:p>
            <a:pPr marL="171450" indent="-171450">
              <a:buFont typeface="Arial" panose="020B0604020202020204" pitchFamily="34" charset="0"/>
              <a:buChar char="•"/>
            </a:pPr>
            <a:r>
              <a:rPr lang="en-US" dirty="0"/>
              <a:t>Civil War</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8108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Elevation</a:t>
            </a:r>
          </a:p>
          <a:p>
            <a:pPr marL="171450" indent="-171450">
              <a:buFont typeface="Arial" panose="020B0604020202020204" pitchFamily="34" charset="0"/>
              <a:buChar char="•"/>
            </a:pPr>
            <a:r>
              <a:rPr lang="en-US" dirty="0"/>
              <a:t>Cityscape</a:t>
            </a:r>
          </a:p>
          <a:p>
            <a:pPr marL="171450" indent="-171450">
              <a:buFont typeface="Arial" panose="020B0604020202020204" pitchFamily="34" charset="0"/>
              <a:buChar char="•"/>
            </a:pPr>
            <a:r>
              <a:rPr lang="en-US" dirty="0"/>
              <a:t>Climate</a:t>
            </a:r>
          </a:p>
          <a:p>
            <a:pPr marL="171450" indent="-171450">
              <a:buFont typeface="Arial" panose="020B0604020202020204" pitchFamily="34" charset="0"/>
              <a:buChar char="•"/>
            </a:pPr>
            <a:r>
              <a:rPr lang="en-US" dirty="0"/>
              <a:t>Threat from tropical cyclones</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04129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Tourism</a:t>
            </a:r>
          </a:p>
          <a:p>
            <a:pPr marL="171450" indent="-171450">
              <a:buFont typeface="Arial" panose="020B0604020202020204" pitchFamily="34" charset="0"/>
              <a:buChar char="•"/>
            </a:pPr>
            <a:r>
              <a:rPr lang="en-US" dirty="0"/>
              <a:t>Entertainment and performing arts</a:t>
            </a:r>
          </a:p>
          <a:p>
            <a:pPr marL="171450" indent="-171450">
              <a:buFont typeface="Arial" panose="020B0604020202020204" pitchFamily="34" charset="0"/>
              <a:buChar char="•"/>
            </a:pPr>
            <a:r>
              <a:rPr lang="en-US" dirty="0"/>
              <a:t>Food</a:t>
            </a:r>
          </a:p>
          <a:p>
            <a:pPr marL="171450" indent="-171450">
              <a:buFont typeface="Arial" panose="020B0604020202020204" pitchFamily="34" charset="0"/>
              <a:buChar char="•"/>
            </a:pPr>
            <a:r>
              <a:rPr lang="en-US" dirty="0"/>
              <a:t>Dialect</a:t>
            </a:r>
          </a:p>
          <a:p>
            <a:pPr marL="171450" indent="-171450">
              <a:buFont typeface="Arial" panose="020B0604020202020204" pitchFamily="34" charset="0"/>
              <a:buChar char="•"/>
            </a:pPr>
            <a:r>
              <a:rPr lang="en-US" dirty="0"/>
              <a:t>Voodoo</a:t>
            </a:r>
          </a:p>
          <a:p>
            <a:pPr marL="171450" indent="-171450">
              <a:buFont typeface="Arial" panose="020B0604020202020204" pitchFamily="34" charset="0"/>
              <a:buChar char="•"/>
            </a:pPr>
            <a:r>
              <a:rPr lang="en-US" dirty="0"/>
              <a:t>History and Origins</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54485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657247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26958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81356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12580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468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576151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11/26/2019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0846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000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04476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12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11/26/2019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9508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11/26/2019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7169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11/26/2019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7197316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New_Orleans_Skyline_PD.jpg" TargetMode="External"/><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ata.nola.go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www.data.nola.go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NO_University_Center_Front.JPG" TargetMode="External"/><Relationship Id="rId4" Type="http://schemas.openxmlformats.org/officeDocument/2006/relationships/image" Target="../media/image16.bin"/></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ommons.wikimedia.org/wiki/File:New_Orleans_Skyline.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data.nola.go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commons.wikimedia.org/wiki/File:StarvingNewOrleans.jpg"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data.nola.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creativecommons.org/licenses/by/2.5" TargetMode="External"/><Relationship Id="rId5" Type="http://schemas.openxmlformats.org/officeDocument/2006/relationships/hyperlink" Target="http://commons.wikimedia.org/wiki/File:Colorful_houses_in_New_Orleans.jpg" TargetMode="External"/><Relationship Id="rId4" Type="http://schemas.openxmlformats.org/officeDocument/2006/relationships/image" Target="../media/image5.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00200" y="4269282"/>
            <a:ext cx="8991600" cy="1264762"/>
          </a:xfrm>
        </p:spPr>
        <p:txBody>
          <a:bodyPr>
            <a:normAutofit/>
          </a:bodyPr>
          <a:lstStyle/>
          <a:p>
            <a:r>
              <a:rPr lang="en-US" sz="3200"/>
              <a:t>New Orleans</a:t>
            </a:r>
          </a:p>
        </p:txBody>
      </p:sp>
      <p:sp>
        <p:nvSpPr>
          <p:cNvPr id="3" name="Content Placeholder 2"/>
          <p:cNvSpPr>
            <a:spLocks noGrp="1"/>
          </p:cNvSpPr>
          <p:nvPr>
            <p:ph type="subTitle" idx="1"/>
          </p:nvPr>
        </p:nvSpPr>
        <p:spPr>
          <a:xfrm>
            <a:off x="2695194" y="5688535"/>
            <a:ext cx="6801612" cy="536125"/>
          </a:xfrm>
        </p:spPr>
        <p:txBody>
          <a:bodyPr>
            <a:normAutofit fontScale="70000" lnSpcReduction="20000"/>
          </a:bodyPr>
          <a:lstStyle/>
          <a:p>
            <a:r>
              <a:rPr lang="en-US" sz="1800" dirty="0">
                <a:solidFill>
                  <a:srgbClr val="FFFFFF"/>
                </a:solidFill>
              </a:rPr>
              <a:t>Applied Data Science Capstone: IBM Certification</a:t>
            </a:r>
          </a:p>
          <a:p>
            <a:r>
              <a:rPr lang="en-US" sz="1800" dirty="0">
                <a:solidFill>
                  <a:srgbClr val="FFFFFF"/>
                </a:solidFill>
              </a:rPr>
              <a:t>By Christine Bello</a:t>
            </a:r>
            <a:endParaRPr sz="1800" dirty="0">
              <a:solidFill>
                <a:srgbClr val="FFFFFF"/>
              </a:solidFill>
            </a:endParaRPr>
          </a:p>
        </p:txBody>
      </p:sp>
      <p:pic>
        <p:nvPicPr>
          <p:cNvPr id="4" name="Picture 3" descr="The New Orleans sky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67" y="729872"/>
            <a:ext cx="10921466" cy="3121719"/>
          </a:xfrm>
          <a:prstGeom prst="rect">
            <a:avLst/>
          </a:prstGeom>
        </p:spPr>
      </p:pic>
      <p:sp>
        <p:nvSpPr>
          <p:cNvPr id="5" name="Footer PlaceHolder 3"/>
          <p:cNvSpPr>
            <a:spLocks noGrp="1"/>
          </p:cNvSpPr>
          <p:nvPr>
            <p:ph type="ftr" sz="quarter" idx="11"/>
          </p:nvPr>
        </p:nvSpPr>
        <p:spPr>
          <a:xfrm>
            <a:off x="1600200" y="6236208"/>
            <a:ext cx="5901189" cy="320040"/>
          </a:xfrm>
        </p:spPr>
        <p:txBody>
          <a:bodyPr>
            <a:normAutofit/>
          </a:bodyPr>
          <a:lstStyle/>
          <a:p>
            <a:pPr>
              <a:spcAft>
                <a:spcPts val="600"/>
              </a:spcAft>
            </a:pPr>
            <a:r>
              <a:rPr lang="en-US">
                <a:solidFill>
                  <a:srgbClr val="FFFFFF">
                    <a:alpha val="70000"/>
                  </a:srgbClr>
                </a:solidFill>
                <a:hlinkClick r:id="rId3"/>
              </a:rPr>
              <a:t>Photo</a:t>
            </a:r>
            <a:r>
              <a:rPr lang="en-US">
                <a:solidFill>
                  <a:srgbClr val="FFFFFF">
                    <a:alpha val="70000"/>
                  </a:srgbClr>
                </a:solidFill>
              </a:rPr>
              <a:t> by Justin Watt / Public domain</a:t>
            </a:r>
          </a:p>
        </p:txBody>
      </p:sp>
    </p:spTree>
    <p:extLst>
      <p:ext uri="{BB962C8B-B14F-4D97-AF65-F5344CB8AC3E}">
        <p14:creationId xmlns:p14="http://schemas.microsoft.com/office/powerpoint/2010/main" val="23624892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sz="2600" dirty="0">
                <a:solidFill>
                  <a:schemeClr val="bg1"/>
                </a:solidFill>
              </a:rPr>
              <a:t>Safe Environment</a:t>
            </a:r>
          </a:p>
        </p:txBody>
      </p:sp>
      <p:sp>
        <p:nvSpPr>
          <p:cNvPr id="3" name="Content Placeholder 2"/>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“Nobody wants a mugger or sex offender as a neighbor.”</a:t>
            </a:r>
          </a:p>
          <a:p>
            <a:pPr marL="0" indent="0">
              <a:buNone/>
            </a:pPr>
            <a:r>
              <a:rPr lang="en-US" dirty="0">
                <a:solidFill>
                  <a:schemeClr val="bg1"/>
                </a:solidFill>
              </a:rPr>
              <a:t>Data Used: Hospital, Health Clinic, Drug Stores, </a:t>
            </a:r>
            <a:r>
              <a:rPr lang="en-US" dirty="0" err="1">
                <a:solidFill>
                  <a:schemeClr val="bg1"/>
                </a:solidFill>
              </a:rPr>
              <a:t>Evacuspot</a:t>
            </a:r>
            <a:r>
              <a:rPr lang="en-US" dirty="0">
                <a:solidFill>
                  <a:schemeClr val="bg1"/>
                </a:solidFill>
              </a:rPr>
              <a:t> and Calls for Service 2019 available on </a:t>
            </a:r>
            <a:r>
              <a:rPr lang="en-US" dirty="0">
                <a:solidFill>
                  <a:schemeClr val="bg1"/>
                </a:solidFill>
                <a:hlinkClick r:id="rId3"/>
              </a:rPr>
              <a:t>www.data.nola.gov</a:t>
            </a:r>
            <a:r>
              <a:rPr lang="en-US" dirty="0">
                <a:solidFill>
                  <a:schemeClr val="bg1"/>
                </a:solidFill>
              </a:rPr>
              <a:t>  </a:t>
            </a:r>
          </a:p>
          <a:p>
            <a:pPr marL="0" indent="0">
              <a:buNone/>
            </a:pPr>
            <a:r>
              <a:rPr lang="en-US" dirty="0">
                <a:solidFill>
                  <a:schemeClr val="bg1"/>
                </a:solidFill>
              </a:rPr>
              <a:t>Analysis: Based on emergency services locations and calls for service locations.</a:t>
            </a:r>
          </a:p>
        </p:txBody>
      </p:sp>
      <p:pic>
        <p:nvPicPr>
          <p:cNvPr id="4" name="Picture 3"/>
          <p:cNvPicPr>
            <a:picLocks noChangeAspect="1"/>
          </p:cNvPicPr>
          <p:nvPr/>
        </p:nvPicPr>
        <p:blipFill>
          <a:blip r:embed="rId4"/>
          <a:srcRect/>
          <a:stretch/>
        </p:blipFill>
        <p:spPr>
          <a:xfrm>
            <a:off x="5297763" y="1112569"/>
            <a:ext cx="6250769" cy="4471993"/>
          </a:xfrm>
          <a:prstGeom prst="rect">
            <a:avLst/>
          </a:prstGeom>
        </p:spPr>
      </p:pic>
    </p:spTree>
    <p:extLst>
      <p:ext uri="{BB962C8B-B14F-4D97-AF65-F5344CB8AC3E}">
        <p14:creationId xmlns:p14="http://schemas.microsoft.com/office/powerpoint/2010/main" val="387715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75C30-2F49-455C-859E-A35D44A017C9}"/>
              </a:ext>
            </a:extLst>
          </p:cNvPr>
          <p:cNvSpPr>
            <a:spLocks noGrp="1"/>
          </p:cNvSpPr>
          <p:nvPr>
            <p:ph type="title"/>
          </p:nvPr>
        </p:nvSpPr>
        <p:spPr>
          <a:xfrm>
            <a:off x="2231136" y="3781241"/>
            <a:ext cx="7729729" cy="855406"/>
          </a:xfrm>
          <a:prstGeom prst="ellipse">
            <a:avLst/>
          </a:prstGeom>
          <a:noFill/>
          <a:ln>
            <a:solidFill>
              <a:schemeClr val="bg1"/>
            </a:solidFill>
          </a:ln>
        </p:spPr>
        <p:txBody>
          <a:bodyPr>
            <a:normAutofit/>
          </a:bodyPr>
          <a:lstStyle/>
          <a:p>
            <a:r>
              <a:rPr lang="en-US" sz="1700">
                <a:solidFill>
                  <a:schemeClr val="bg1"/>
                </a:solidFill>
              </a:rPr>
              <a:t>Emergency Services</a:t>
            </a:r>
          </a:p>
        </p:txBody>
      </p:sp>
      <p:pic>
        <p:nvPicPr>
          <p:cNvPr id="11" name="Picture 10">
            <a:extLst>
              <a:ext uri="{FF2B5EF4-FFF2-40B4-BE49-F238E27FC236}">
                <a16:creationId xmlns:a16="http://schemas.microsoft.com/office/drawing/2014/main" id="{376B1347-84E7-405A-96E9-A545E8AF6746}"/>
              </a:ext>
            </a:extLst>
          </p:cNvPr>
          <p:cNvPicPr/>
          <p:nvPr/>
        </p:nvPicPr>
        <p:blipFill>
          <a:blip r:embed="rId2"/>
          <a:stretch>
            <a:fillRect/>
          </a:stretch>
        </p:blipFill>
        <p:spPr>
          <a:xfrm>
            <a:off x="2392018" y="755652"/>
            <a:ext cx="7407964" cy="2351734"/>
          </a:xfrm>
          <a:prstGeom prst="rect">
            <a:avLst/>
          </a:prstGeom>
        </p:spPr>
      </p:pic>
      <p:sp>
        <p:nvSpPr>
          <p:cNvPr id="3" name="Content Placeholder 2">
            <a:extLst>
              <a:ext uri="{FF2B5EF4-FFF2-40B4-BE49-F238E27FC236}">
                <a16:creationId xmlns:a16="http://schemas.microsoft.com/office/drawing/2014/main" id="{02D269E5-DACF-41A7-9CF2-823F6210EFF3}"/>
              </a:ext>
            </a:extLst>
          </p:cNvPr>
          <p:cNvSpPr>
            <a:spLocks noGrp="1"/>
          </p:cNvSpPr>
          <p:nvPr>
            <p:ph idx="1"/>
          </p:nvPr>
        </p:nvSpPr>
        <p:spPr>
          <a:xfrm>
            <a:off x="2238412" y="4846076"/>
            <a:ext cx="7715177" cy="1271556"/>
          </a:xfrm>
        </p:spPr>
        <p:txBody>
          <a:bodyPr>
            <a:normAutofit/>
          </a:bodyPr>
          <a:lstStyle/>
          <a:p>
            <a:pPr marL="0" indent="0">
              <a:buNone/>
            </a:pPr>
            <a:r>
              <a:rPr lang="en-US">
                <a:solidFill>
                  <a:schemeClr val="bg1"/>
                </a:solidFill>
              </a:rPr>
              <a:t>The area offering the most emergency services was the Central Business District, followed by Central City, Tulane – Gravier, Touro, and Leonidas.</a:t>
            </a:r>
          </a:p>
          <a:p>
            <a:endParaRPr lang="en-US">
              <a:solidFill>
                <a:schemeClr val="bg1"/>
              </a:solidFill>
            </a:endParaRPr>
          </a:p>
        </p:txBody>
      </p:sp>
    </p:spTree>
    <p:extLst>
      <p:ext uri="{BB962C8B-B14F-4D97-AF65-F5344CB8AC3E}">
        <p14:creationId xmlns:p14="http://schemas.microsoft.com/office/powerpoint/2010/main" val="66558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02D5224F-1550-4BBB-96D3-1898B422A197}"/>
              </a:ext>
            </a:extLst>
          </p:cNvPr>
          <p:cNvPicPr>
            <a:picLocks noGrp="1" noChangeAspect="1"/>
          </p:cNvPicPr>
          <p:nvPr>
            <p:ph idx="1"/>
          </p:nvPr>
        </p:nvPicPr>
        <p:blipFill>
          <a:blip r:embed="rId2"/>
          <a:stretch>
            <a:fillRect/>
          </a:stretch>
        </p:blipFill>
        <p:spPr>
          <a:xfrm>
            <a:off x="3207700" y="1271016"/>
            <a:ext cx="6232445" cy="4315968"/>
          </a:xfrm>
          <a:prstGeom prst="rect">
            <a:avLst/>
          </a:prstGeom>
        </p:spPr>
      </p:pic>
      <p:sp>
        <p:nvSpPr>
          <p:cNvPr id="16" name="Oval 15">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F0B4DCB-DE76-491C-B4B2-D22154034E4C}"/>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400" dirty="0">
                <a:solidFill>
                  <a:srgbClr val="FFFFFF"/>
                </a:solidFill>
              </a:rPr>
              <a:t>Affordability</a:t>
            </a:r>
          </a:p>
        </p:txBody>
      </p:sp>
    </p:spTree>
    <p:extLst>
      <p:ext uri="{BB962C8B-B14F-4D97-AF65-F5344CB8AC3E}">
        <p14:creationId xmlns:p14="http://schemas.microsoft.com/office/powerpoint/2010/main" val="2281994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112F50-3EE6-4E93-80B3-CC99E6551F5D}"/>
              </a:ext>
            </a:extLst>
          </p:cNvPr>
          <p:cNvPicPr>
            <a:picLocks noGrp="1" noChangeAspect="1"/>
          </p:cNvPicPr>
          <p:nvPr>
            <p:ph sz="half" idx="2"/>
          </p:nvPr>
        </p:nvPicPr>
        <p:blipFill>
          <a:blip r:embed="rId2"/>
          <a:stretch>
            <a:fillRect/>
          </a:stretch>
        </p:blipFill>
        <p:spPr>
          <a:xfrm>
            <a:off x="407289" y="3377509"/>
            <a:ext cx="4500482" cy="2734043"/>
          </a:xfrm>
          <a:prstGeom prst="rect">
            <a:avLst/>
          </a:prstGeom>
        </p:spPr>
      </p:pic>
      <p:sp>
        <p:nvSpPr>
          <p:cNvPr id="15" name="Rectangle 12">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81346-5CDC-4497-9299-D6A4FDEAB356}"/>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dirty="0"/>
              <a:t>Additional es Maps</a:t>
            </a:r>
          </a:p>
        </p:txBody>
      </p:sp>
      <p:pic>
        <p:nvPicPr>
          <p:cNvPr id="5" name="Content Placeholder 4">
            <a:extLst>
              <a:ext uri="{FF2B5EF4-FFF2-40B4-BE49-F238E27FC236}">
                <a16:creationId xmlns:a16="http://schemas.microsoft.com/office/drawing/2014/main" id="{B2FC1173-BC82-4D38-AB0F-BD747D394CFA}"/>
              </a:ext>
            </a:extLst>
          </p:cNvPr>
          <p:cNvPicPr>
            <a:picLocks noChangeAspect="1"/>
          </p:cNvPicPr>
          <p:nvPr/>
        </p:nvPicPr>
        <p:blipFill>
          <a:blip r:embed="rId3"/>
          <a:stretch>
            <a:fillRect/>
          </a:stretch>
        </p:blipFill>
        <p:spPr>
          <a:xfrm>
            <a:off x="379162" y="321733"/>
            <a:ext cx="4556737" cy="2734043"/>
          </a:xfrm>
          <a:prstGeom prst="rect">
            <a:avLst/>
          </a:prstGeom>
        </p:spPr>
      </p:pic>
      <p:sp>
        <p:nvSpPr>
          <p:cNvPr id="16" name="Content Placeholder 9">
            <a:extLst>
              <a:ext uri="{FF2B5EF4-FFF2-40B4-BE49-F238E27FC236}">
                <a16:creationId xmlns:a16="http://schemas.microsoft.com/office/drawing/2014/main" id="{7E96F3D3-28E1-444C-BCC1-94D6B90C054F}"/>
              </a:ext>
            </a:extLst>
          </p:cNvPr>
          <p:cNvSpPr>
            <a:spLocks noGrp="1"/>
          </p:cNvSpPr>
          <p:nvPr>
            <p:ph sz="half" idx="1"/>
          </p:nvPr>
        </p:nvSpPr>
        <p:spPr>
          <a:xfrm>
            <a:off x="6119732" y="2858703"/>
            <a:ext cx="5285791" cy="3042547"/>
          </a:xfrm>
        </p:spPr>
        <p:txBody>
          <a:bodyPr vert="horz" lIns="91440" tIns="45720" rIns="91440" bIns="45720" rtlCol="0">
            <a:normAutofit/>
          </a:bodyPr>
          <a:lstStyle/>
          <a:p>
            <a:r>
              <a:rPr lang="en-US" dirty="0">
                <a:solidFill>
                  <a:srgbClr val="FFFFFF"/>
                </a:solidFill>
              </a:rPr>
              <a:t>Markers with varied colors and icons indicate what kind of emergency service was available.</a:t>
            </a:r>
          </a:p>
          <a:p>
            <a:r>
              <a:rPr lang="en-US" dirty="0">
                <a:solidFill>
                  <a:srgbClr val="FFFFFF"/>
                </a:solidFill>
              </a:rPr>
              <a:t>The 72 markers relating to each neighborhood display the totals for each subtype and an overall total for each neighborhood are displayed.</a:t>
            </a:r>
          </a:p>
          <a:p>
            <a:r>
              <a:rPr lang="en-US" dirty="0">
                <a:solidFill>
                  <a:srgbClr val="FFFFFF"/>
                </a:solidFill>
              </a:rPr>
              <a:t>Various maps allow individual stakeholders to make decisions based upon their own values and needs in accordance to what they place importance upon</a:t>
            </a:r>
          </a:p>
        </p:txBody>
      </p:sp>
    </p:spTree>
    <p:extLst>
      <p:ext uri="{BB962C8B-B14F-4D97-AF65-F5344CB8AC3E}">
        <p14:creationId xmlns:p14="http://schemas.microsoft.com/office/powerpoint/2010/main" val="159206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C46E4-24B5-4F71-B34D-26D63DC62B0B}"/>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CRIME Profile</a:t>
            </a:r>
          </a:p>
        </p:txBody>
      </p:sp>
      <p:sp>
        <p:nvSpPr>
          <p:cNvPr id="4" name="Content Placeholder 3">
            <a:extLst>
              <a:ext uri="{FF2B5EF4-FFF2-40B4-BE49-F238E27FC236}">
                <a16:creationId xmlns:a16="http://schemas.microsoft.com/office/drawing/2014/main" id="{13501B6B-FBC2-4C1F-808A-D2446E68EAE0}"/>
              </a:ext>
            </a:extLst>
          </p:cNvPr>
          <p:cNvSpPr>
            <a:spLocks noGrp="1"/>
          </p:cNvSpPr>
          <p:nvPr>
            <p:ph sz="half" idx="2"/>
          </p:nvPr>
        </p:nvSpPr>
        <p:spPr>
          <a:xfrm>
            <a:off x="643467" y="2638044"/>
            <a:ext cx="6242715" cy="3415622"/>
          </a:xfrm>
        </p:spPr>
        <p:txBody>
          <a:bodyPr vert="horz" lIns="91440" tIns="45720" rIns="91440" bIns="45720" rtlCol="0">
            <a:normAutofit/>
          </a:bodyPr>
          <a:lstStyle/>
          <a:p>
            <a:pPr marL="0" indent="0">
              <a:lnSpc>
                <a:spcPct val="90000"/>
              </a:lnSpc>
              <a:buNone/>
            </a:pPr>
            <a:r>
              <a:rPr lang="en-US" sz="1700" dirty="0">
                <a:solidFill>
                  <a:schemeClr val="bg1"/>
                </a:solidFill>
              </a:rPr>
              <a:t>Not surprisingly the French Quarter boasts the most calls for service. While the Central Business District ranked #1 in our emergency services analysis, it also ranked pretty high in our crime analysis. It's probably that the Central Business District is a highly populated area, same as Central City. How did our other high ranking emergency services neighborhoods do?</a:t>
            </a:r>
          </a:p>
          <a:p>
            <a:pPr lvl="0">
              <a:lnSpc>
                <a:spcPct val="90000"/>
              </a:lnSpc>
            </a:pPr>
            <a:r>
              <a:rPr lang="en-US" sz="1700" dirty="0">
                <a:solidFill>
                  <a:schemeClr val="bg1"/>
                </a:solidFill>
              </a:rPr>
              <a:t>Tulane - </a:t>
            </a:r>
            <a:r>
              <a:rPr lang="en-US" sz="1700" dirty="0" err="1">
                <a:solidFill>
                  <a:schemeClr val="bg1"/>
                </a:solidFill>
              </a:rPr>
              <a:t>Gravier</a:t>
            </a:r>
            <a:r>
              <a:rPr lang="en-US" sz="1700" dirty="0">
                <a:solidFill>
                  <a:schemeClr val="bg1"/>
                </a:solidFill>
              </a:rPr>
              <a:t> (31 calls)</a:t>
            </a:r>
          </a:p>
          <a:p>
            <a:pPr lvl="0">
              <a:lnSpc>
                <a:spcPct val="90000"/>
              </a:lnSpc>
            </a:pPr>
            <a:r>
              <a:rPr lang="en-US" sz="1700" dirty="0">
                <a:solidFill>
                  <a:schemeClr val="bg1"/>
                </a:solidFill>
              </a:rPr>
              <a:t>Leonidas (15 calls)</a:t>
            </a:r>
          </a:p>
          <a:p>
            <a:pPr lvl="0">
              <a:lnSpc>
                <a:spcPct val="90000"/>
              </a:lnSpc>
            </a:pPr>
            <a:r>
              <a:rPr lang="en-US" sz="1700" dirty="0">
                <a:solidFill>
                  <a:schemeClr val="bg1"/>
                </a:solidFill>
              </a:rPr>
              <a:t>Touro (9 calls)</a:t>
            </a:r>
          </a:p>
          <a:p>
            <a:pPr marL="0" indent="0">
              <a:lnSpc>
                <a:spcPct val="90000"/>
              </a:lnSpc>
              <a:buNone/>
            </a:pPr>
            <a:r>
              <a:rPr lang="en-US" sz="1700" dirty="0">
                <a:solidFill>
                  <a:schemeClr val="bg1"/>
                </a:solidFill>
              </a:rPr>
              <a:t>Not bad. Though by aggregating the data we lose sight of what type of incident occurred. It's normal to see a higher incident rate where there are larger populations.</a:t>
            </a:r>
          </a:p>
          <a:p>
            <a:pPr>
              <a:lnSpc>
                <a:spcPct val="90000"/>
              </a:lnSpc>
            </a:pPr>
            <a:endParaRPr lang="en-US" sz="1700" dirty="0">
              <a:solidFill>
                <a:schemeClr val="bg1"/>
              </a:solidFill>
            </a:endParaRPr>
          </a:p>
        </p:txBody>
      </p:sp>
      <p:pic>
        <p:nvPicPr>
          <p:cNvPr id="5" name="Content Placeholder 4">
            <a:extLst>
              <a:ext uri="{FF2B5EF4-FFF2-40B4-BE49-F238E27FC236}">
                <a16:creationId xmlns:a16="http://schemas.microsoft.com/office/drawing/2014/main" id="{183AB16E-1789-4624-86A8-0228756F0893}"/>
              </a:ext>
            </a:extLst>
          </p:cNvPr>
          <p:cNvPicPr>
            <a:picLocks noGrp="1" noChangeAspect="1"/>
          </p:cNvPicPr>
          <p:nvPr>
            <p:ph sz="half" idx="1"/>
          </p:nvPr>
        </p:nvPicPr>
        <p:blipFill>
          <a:blip r:embed="rId2"/>
          <a:stretch>
            <a:fillRect/>
          </a:stretch>
        </p:blipFill>
        <p:spPr>
          <a:xfrm>
            <a:off x="8129008" y="756706"/>
            <a:ext cx="3419524" cy="2393667"/>
          </a:xfrm>
          <a:prstGeom prst="rect">
            <a:avLst/>
          </a:prstGeom>
        </p:spPr>
      </p:pic>
      <p:pic>
        <p:nvPicPr>
          <p:cNvPr id="10" name="Picture 9">
            <a:extLst>
              <a:ext uri="{FF2B5EF4-FFF2-40B4-BE49-F238E27FC236}">
                <a16:creationId xmlns:a16="http://schemas.microsoft.com/office/drawing/2014/main" id="{0F73FB60-CF4F-4110-AA50-059B7458BC3E}"/>
              </a:ext>
            </a:extLst>
          </p:cNvPr>
          <p:cNvPicPr/>
          <p:nvPr/>
        </p:nvPicPr>
        <p:blipFill>
          <a:blip r:embed="rId3">
            <a:extLst>
              <a:ext uri="{28A0092B-C50C-407E-A947-70E740481C1C}">
                <a14:useLocalDpi xmlns:a14="http://schemas.microsoft.com/office/drawing/2010/main" val="0"/>
              </a:ext>
            </a:extLst>
          </a:blip>
          <a:stretch>
            <a:fillRect/>
          </a:stretch>
        </p:blipFill>
        <p:spPr>
          <a:xfrm>
            <a:off x="8129008" y="3767205"/>
            <a:ext cx="3419524" cy="2109122"/>
          </a:xfrm>
          <a:prstGeom prst="rect">
            <a:avLst/>
          </a:prstGeom>
        </p:spPr>
      </p:pic>
    </p:spTree>
    <p:extLst>
      <p:ext uri="{BB962C8B-B14F-4D97-AF65-F5344CB8AC3E}">
        <p14:creationId xmlns:p14="http://schemas.microsoft.com/office/powerpoint/2010/main" val="115678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Goods and Services</a:t>
            </a:r>
          </a:p>
        </p:txBody>
      </p:sp>
      <p:sp>
        <p:nvSpPr>
          <p:cNvPr id="3" name="Content Placeholder 2"/>
          <p:cNvSpPr>
            <a:spLocks noGrp="1"/>
          </p:cNvSpPr>
          <p:nvPr>
            <p:ph idx="1"/>
          </p:nvPr>
        </p:nvSpPr>
        <p:spPr>
          <a:xfrm>
            <a:off x="643468" y="2638044"/>
            <a:ext cx="3363974" cy="3415622"/>
          </a:xfrm>
        </p:spPr>
        <p:txBody>
          <a:bodyPr>
            <a:normAutofit fontScale="85000" lnSpcReduction="20000"/>
          </a:bodyPr>
          <a:lstStyle/>
          <a:p>
            <a:pPr marL="0" indent="0">
              <a:buNone/>
            </a:pPr>
            <a:r>
              <a:rPr lang="en-US" dirty="0">
                <a:solidFill>
                  <a:schemeClr val="bg1"/>
                </a:solidFill>
              </a:rPr>
              <a:t>“Can you make a quick run to the bank or grocery store, or will every day be a headache behind the wheel due to traffic congestion or construction? - Even better, ditch the car. If exercise and a sense of community are important to you, find a house near the establishments you'll be frequenting.”</a:t>
            </a:r>
          </a:p>
          <a:p>
            <a:pPr marL="0" indent="0">
              <a:buNone/>
            </a:pPr>
            <a:r>
              <a:rPr lang="en-US" dirty="0">
                <a:solidFill>
                  <a:schemeClr val="bg1"/>
                </a:solidFill>
              </a:rPr>
              <a:t>Data Used: Residential, Hospitality and Shopping sets used are available on </a:t>
            </a:r>
            <a:r>
              <a:rPr lang="en-US" dirty="0">
                <a:solidFill>
                  <a:schemeClr val="bg1"/>
                </a:solidFill>
                <a:hlinkClick r:id="rId3"/>
              </a:rPr>
              <a:t>www.data.nola.gov</a:t>
            </a:r>
            <a:r>
              <a:rPr lang="en-US" dirty="0">
                <a:solidFill>
                  <a:schemeClr val="bg1"/>
                </a:solidFill>
              </a:rPr>
              <a:t>  </a:t>
            </a:r>
            <a:r>
              <a:rPr lang="en-US" dirty="0" err="1">
                <a:solidFill>
                  <a:schemeClr val="bg1"/>
                </a:solidFill>
              </a:rPr>
              <a:t>FourSquare</a:t>
            </a:r>
            <a:r>
              <a:rPr lang="en-US" dirty="0">
                <a:solidFill>
                  <a:schemeClr val="bg1"/>
                </a:solidFill>
              </a:rPr>
              <a:t> results were returned using the </a:t>
            </a:r>
            <a:r>
              <a:rPr lang="en-US" dirty="0" err="1">
                <a:solidFill>
                  <a:schemeClr val="bg1"/>
                </a:solidFill>
              </a:rPr>
              <a:t>FourSquare</a:t>
            </a:r>
            <a:r>
              <a:rPr lang="en-US" dirty="0">
                <a:solidFill>
                  <a:schemeClr val="bg1"/>
                </a:solidFill>
              </a:rPr>
              <a:t> API.</a:t>
            </a:r>
          </a:p>
          <a:p>
            <a:pPr marL="0" indent="0">
              <a:buNone/>
            </a:pPr>
            <a:r>
              <a:rPr lang="en-US" dirty="0">
                <a:solidFill>
                  <a:schemeClr val="bg1"/>
                </a:solidFill>
              </a:rPr>
              <a:t>Analysis: Based on count of service type per area and cluster analysis for </a:t>
            </a:r>
            <a:r>
              <a:rPr lang="en-US" dirty="0" err="1">
                <a:solidFill>
                  <a:schemeClr val="bg1"/>
                </a:solidFill>
              </a:rPr>
              <a:t>FourSquare</a:t>
            </a:r>
            <a:r>
              <a:rPr lang="en-US" dirty="0">
                <a:solidFill>
                  <a:schemeClr val="bg1"/>
                </a:solidFill>
              </a:rPr>
              <a:t>.</a:t>
            </a:r>
          </a:p>
        </p:txBody>
      </p:sp>
      <p:pic>
        <p:nvPicPr>
          <p:cNvPr id="4" name="Picture 3" descr="University of New Orleans, main campus. University Center build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5" name="Footer PlaceHolder 3"/>
          <p:cNvSpPr>
            <a:spLocks noGrp="1"/>
          </p:cNvSpPr>
          <p:nvPr>
            <p:ph type="ftr" sz="quarter" idx="11"/>
          </p:nvPr>
        </p:nvSpPr>
        <p:spPr>
          <a:xfrm>
            <a:off x="5779007" y="6236208"/>
            <a:ext cx="4776478" cy="320040"/>
          </a:xfrm>
        </p:spPr>
        <p:txBody>
          <a:bodyPr>
            <a:normAutofit/>
          </a:bodyPr>
          <a:lstStyle/>
          <a:p>
            <a:pPr algn="r">
              <a:spcAft>
                <a:spcPts val="600"/>
              </a:spcAft>
            </a:pPr>
            <a:r>
              <a:rPr lang="en-US" dirty="0">
                <a:hlinkClick r:id="rId5"/>
              </a:rPr>
              <a:t>Photo</a:t>
            </a:r>
            <a:r>
              <a:rPr lang="en-US" dirty="0"/>
              <a:t> by Infrogmation of New Orleans / </a:t>
            </a:r>
            <a:r>
              <a:rPr lang="en-US" dirty="0">
                <a:hlinkClick r:id="rId6"/>
              </a:rPr>
              <a:t>CC BY-SA 3.0</a:t>
            </a:r>
          </a:p>
        </p:txBody>
      </p:sp>
    </p:spTree>
    <p:extLst>
      <p:ext uri="{BB962C8B-B14F-4D97-AF65-F5344CB8AC3E}">
        <p14:creationId xmlns:p14="http://schemas.microsoft.com/office/powerpoint/2010/main" val="253338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FEC7-CCFB-4C6A-BF7A-52109E3D54C4}"/>
              </a:ext>
            </a:extLst>
          </p:cNvPr>
          <p:cNvSpPr>
            <a:spLocks noGrp="1"/>
          </p:cNvSpPr>
          <p:nvPr>
            <p:ph type="title"/>
          </p:nvPr>
        </p:nvSpPr>
        <p:spPr>
          <a:xfrm>
            <a:off x="804672" y="2243828"/>
            <a:ext cx="4486656" cy="1141497"/>
          </a:xfrm>
        </p:spPr>
        <p:txBody>
          <a:bodyPr/>
          <a:lstStyle/>
          <a:p>
            <a:r>
              <a:rPr lang="en-US"/>
              <a:t>Residential</a:t>
            </a:r>
            <a:endParaRPr lang="en-US" dirty="0"/>
          </a:p>
        </p:txBody>
      </p:sp>
      <p:pic>
        <p:nvPicPr>
          <p:cNvPr id="5" name="Content Placeholder 4">
            <a:extLst>
              <a:ext uri="{FF2B5EF4-FFF2-40B4-BE49-F238E27FC236}">
                <a16:creationId xmlns:a16="http://schemas.microsoft.com/office/drawing/2014/main" id="{E88C515E-E5C4-41EF-B86D-2E60243CE143}"/>
              </a:ext>
            </a:extLst>
          </p:cNvPr>
          <p:cNvPicPr>
            <a:picLocks noGrp="1" noChangeAspect="1"/>
          </p:cNvPicPr>
          <p:nvPr>
            <p:ph idx="1"/>
          </p:nvPr>
        </p:nvPicPr>
        <p:blipFill>
          <a:blip r:embed="rId2"/>
          <a:stretch>
            <a:fillRect/>
          </a:stretch>
        </p:blipFill>
        <p:spPr>
          <a:xfrm>
            <a:off x="6900674" y="342838"/>
            <a:ext cx="4383404" cy="3103133"/>
          </a:xfrm>
          <a:prstGeom prst="rect">
            <a:avLst/>
          </a:prstGeom>
        </p:spPr>
      </p:pic>
      <p:sp>
        <p:nvSpPr>
          <p:cNvPr id="4" name="Text Placeholder 3">
            <a:extLst>
              <a:ext uri="{FF2B5EF4-FFF2-40B4-BE49-F238E27FC236}">
                <a16:creationId xmlns:a16="http://schemas.microsoft.com/office/drawing/2014/main" id="{9C5D2C20-A951-4661-A64B-AB476000F40C}"/>
              </a:ext>
            </a:extLst>
          </p:cNvPr>
          <p:cNvSpPr>
            <a:spLocks noGrp="1"/>
          </p:cNvSpPr>
          <p:nvPr>
            <p:ph type="body" sz="half" idx="2"/>
          </p:nvPr>
        </p:nvSpPr>
        <p:spPr>
          <a:xfrm>
            <a:off x="1115568" y="3549918"/>
            <a:ext cx="3794760" cy="2194036"/>
          </a:xfrm>
        </p:spPr>
        <p:txBody>
          <a:bodyPr/>
          <a:lstStyle/>
          <a:p>
            <a:r>
              <a:rPr lang="en-US"/>
              <a:t>The neighborhood with the most “residential” offerings was Central City. There are double the amount of religious locations in Central city than any other place, but otherwise seem to line up with the average amount of Schools. I was surprised that Audubon did not have a library.</a:t>
            </a:r>
            <a:endParaRPr lang="en-US" dirty="0"/>
          </a:p>
        </p:txBody>
      </p:sp>
      <p:pic>
        <p:nvPicPr>
          <p:cNvPr id="6" name="Picture 5">
            <a:extLst>
              <a:ext uri="{FF2B5EF4-FFF2-40B4-BE49-F238E27FC236}">
                <a16:creationId xmlns:a16="http://schemas.microsoft.com/office/drawing/2014/main" id="{062AD745-82F1-4D33-BEF7-A5BCE1072599}"/>
              </a:ext>
            </a:extLst>
          </p:cNvPr>
          <p:cNvPicPr/>
          <p:nvPr/>
        </p:nvPicPr>
        <p:blipFill rotWithShape="1">
          <a:blip r:embed="rId3"/>
          <a:srcRect l="15926" r="2742" b="6322"/>
          <a:stretch/>
        </p:blipFill>
        <p:spPr bwMode="auto">
          <a:xfrm>
            <a:off x="7001638" y="3875728"/>
            <a:ext cx="4181475" cy="1542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29667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2877CF-7A2C-47FB-A1F8-105929BC6FE7}"/>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Hospitality</a:t>
            </a:r>
          </a:p>
        </p:txBody>
      </p:sp>
      <p:pic>
        <p:nvPicPr>
          <p:cNvPr id="4" name="Picture 3">
            <a:extLst>
              <a:ext uri="{FF2B5EF4-FFF2-40B4-BE49-F238E27FC236}">
                <a16:creationId xmlns:a16="http://schemas.microsoft.com/office/drawing/2014/main" id="{9A85E43C-9FAD-4D75-BCBC-16648F17A184}"/>
              </a:ext>
            </a:extLst>
          </p:cNvPr>
          <p:cNvPicPr/>
          <p:nvPr/>
        </p:nvPicPr>
        <p:blipFill rotWithShape="1">
          <a:blip r:embed="rId2"/>
          <a:srcRect l="5737"/>
          <a:stretch/>
        </p:blipFill>
        <p:spPr bwMode="auto">
          <a:xfrm>
            <a:off x="910328" y="846203"/>
            <a:ext cx="5185672" cy="1842430"/>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3E6FECA-1F34-4E9E-B881-0239B020A632}"/>
              </a:ext>
            </a:extLst>
          </p:cNvPr>
          <p:cNvPicPr/>
          <p:nvPr/>
        </p:nvPicPr>
        <p:blipFill rotWithShape="1">
          <a:blip r:embed="rId3"/>
          <a:srcRect l="8987" t="2976" b="7747"/>
          <a:stretch/>
        </p:blipFill>
        <p:spPr bwMode="auto">
          <a:xfrm>
            <a:off x="6851471" y="324464"/>
            <a:ext cx="4268813" cy="2895107"/>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57032463-D8FD-483A-976E-E9DAD0ED9842}"/>
              </a:ext>
            </a:extLst>
          </p:cNvPr>
          <p:cNvSpPr>
            <a:spLocks noGrp="1"/>
          </p:cNvSpPr>
          <p:nvPr>
            <p:ph idx="1"/>
          </p:nvPr>
        </p:nvSpPr>
        <p:spPr>
          <a:xfrm>
            <a:off x="2238412" y="4846076"/>
            <a:ext cx="7715177" cy="1271556"/>
          </a:xfrm>
        </p:spPr>
        <p:txBody>
          <a:bodyPr>
            <a:normAutofit/>
          </a:bodyPr>
          <a:lstStyle/>
          <a:p>
            <a:pPr marL="0" indent="0">
              <a:lnSpc>
                <a:spcPct val="90000"/>
              </a:lnSpc>
              <a:buNone/>
            </a:pPr>
            <a:r>
              <a:rPr lang="en-US" sz="1700">
                <a:solidFill>
                  <a:schemeClr val="bg1"/>
                </a:solidFill>
              </a:rPr>
              <a:t>Unsurprisingly the neighborhoods with the most hospitality type goods and services (Boarding, Cultural Venues, Entertainment Venues, and Restaurants) are the tourist locations: CBD, French Quarter and Central City. The entire lower area in New Orleans is attractive to tourists and hosts a variety of festivals and entertainment throughout the year.</a:t>
            </a:r>
          </a:p>
        </p:txBody>
      </p:sp>
    </p:spTree>
    <p:extLst>
      <p:ext uri="{BB962C8B-B14F-4D97-AF65-F5344CB8AC3E}">
        <p14:creationId xmlns:p14="http://schemas.microsoft.com/office/powerpoint/2010/main" val="92533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B29D-CBED-4468-B870-7C09DC13F2B5}"/>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t>Shopping</a:t>
            </a:r>
          </a:p>
        </p:txBody>
      </p:sp>
      <p:sp>
        <p:nvSpPr>
          <p:cNvPr id="17" name="Rectangle 16">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183CA7B-F9FA-4DC5-94BF-EF79144AE041}"/>
              </a:ext>
            </a:extLst>
          </p:cNvPr>
          <p:cNvPicPr>
            <a:picLocks noGrp="1"/>
          </p:cNvPicPr>
          <p:nvPr>
            <p:ph idx="1"/>
          </p:nvPr>
        </p:nvPicPr>
        <p:blipFill rotWithShape="1">
          <a:blip r:embed="rId2"/>
          <a:srcRect l="9672" t="2703" b="10779"/>
          <a:stretch/>
        </p:blipFill>
        <p:spPr bwMode="auto">
          <a:xfrm>
            <a:off x="1143979" y="1360340"/>
            <a:ext cx="6227064" cy="4145262"/>
          </a:xfrm>
          <a:prstGeom prst="rect">
            <a:avLst/>
          </a:prstGeom>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7AD5984-8A1F-4EE0-99DE-304F1057270B}"/>
              </a:ext>
            </a:extLst>
          </p:cNvPr>
          <p:cNvSpPr/>
          <p:nvPr/>
        </p:nvSpPr>
        <p:spPr>
          <a:xfrm>
            <a:off x="8311249" y="2638044"/>
            <a:ext cx="3063765" cy="3263206"/>
          </a:xfrm>
          <a:prstGeom prst="rect">
            <a:avLst/>
          </a:prstGeom>
        </p:spPr>
        <p:txBody>
          <a:bodyPr vert="horz" lIns="91440" tIns="45720" rIns="91440" bIns="45720" rtlCol="0">
            <a:normAutofit/>
          </a:bodyPr>
          <a:lstStyle/>
          <a:p>
            <a:pPr marL="2286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The top five neighborhoods for shopping/business access are:</a:t>
            </a:r>
          </a:p>
          <a:p>
            <a:pPr marL="5715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French Quarter (110)</a:t>
            </a:r>
          </a:p>
          <a:p>
            <a:pPr marL="5715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Central Business District (102)</a:t>
            </a:r>
          </a:p>
          <a:p>
            <a:pPr marL="5715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Mid-City (65)</a:t>
            </a:r>
          </a:p>
          <a:p>
            <a:pPr marL="5715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Central City (63) </a:t>
            </a:r>
          </a:p>
          <a:p>
            <a:pPr marL="571500" marR="0" indent="-228600" defTabSz="914400">
              <a:spcBef>
                <a:spcPts val="1000"/>
              </a:spcBef>
              <a:spcAft>
                <a:spcPts val="0"/>
              </a:spcAft>
              <a:buClr>
                <a:schemeClr val="accent2"/>
              </a:buClr>
              <a:buFont typeface="Arial" panose="020B0604020202020204" pitchFamily="34" charset="0"/>
              <a:buChar char="•"/>
              <a:tabLst>
                <a:tab pos="0" algn="l"/>
                <a:tab pos="457200" algn="l"/>
              </a:tabLst>
            </a:pPr>
            <a:r>
              <a:rPr lang="en-US">
                <a:solidFill>
                  <a:schemeClr val="tx1">
                    <a:lumMod val="85000"/>
                    <a:lumOff val="15000"/>
                  </a:schemeClr>
                </a:solidFill>
              </a:rPr>
              <a:t>Marigny (32).</a:t>
            </a:r>
            <a:endParaRPr lang="en-US">
              <a:solidFill>
                <a:schemeClr val="tx1">
                  <a:lumMod val="85000"/>
                  <a:lumOff val="15000"/>
                </a:schemeClr>
              </a:solidFill>
              <a:effectLst/>
            </a:endParaRPr>
          </a:p>
        </p:txBody>
      </p:sp>
    </p:spTree>
    <p:extLst>
      <p:ext uri="{BB962C8B-B14F-4D97-AF65-F5344CB8AC3E}">
        <p14:creationId xmlns:p14="http://schemas.microsoft.com/office/powerpoint/2010/main" val="1200152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A12B-463B-4B9A-9032-5664E7BA6226}"/>
              </a:ext>
            </a:extLst>
          </p:cNvPr>
          <p:cNvSpPr>
            <a:spLocks noGrp="1"/>
          </p:cNvSpPr>
          <p:nvPr>
            <p:ph type="title"/>
          </p:nvPr>
        </p:nvSpPr>
        <p:spPr/>
        <p:txBody>
          <a:bodyPr/>
          <a:lstStyle/>
          <a:p>
            <a:r>
              <a:rPr lang="en-US" dirty="0"/>
              <a:t>Foursquare</a:t>
            </a:r>
          </a:p>
        </p:txBody>
      </p:sp>
      <p:sp>
        <p:nvSpPr>
          <p:cNvPr id="3" name="Text Placeholder 2">
            <a:extLst>
              <a:ext uri="{FF2B5EF4-FFF2-40B4-BE49-F238E27FC236}">
                <a16:creationId xmlns:a16="http://schemas.microsoft.com/office/drawing/2014/main" id="{E20BAA4A-CC36-4B75-84D8-472E86B2FB70}"/>
              </a:ext>
            </a:extLst>
          </p:cNvPr>
          <p:cNvSpPr>
            <a:spLocks noGrp="1"/>
          </p:cNvSpPr>
          <p:nvPr>
            <p:ph type="body" idx="1"/>
          </p:nvPr>
        </p:nvSpPr>
        <p:spPr/>
        <p:txBody>
          <a:bodyPr>
            <a:normAutofit lnSpcReduction="10000"/>
          </a:bodyPr>
          <a:lstStyle/>
          <a:p>
            <a:r>
              <a:rPr lang="en-US" dirty="0"/>
              <a:t>For all 72 neighborhoods there were 210 unique categories of venues. The Central Business District and French Quarter were the only two neighborhoods to hit the maximum of 100 venues. </a:t>
            </a:r>
            <a:r>
              <a:rPr lang="en-US" dirty="0" err="1"/>
              <a:t>Marginy</a:t>
            </a:r>
            <a:r>
              <a:rPr lang="en-US" dirty="0"/>
              <a:t> had quite a bit of venues as well (94).</a:t>
            </a:r>
          </a:p>
          <a:p>
            <a:endParaRPr lang="en-US" dirty="0"/>
          </a:p>
        </p:txBody>
      </p:sp>
    </p:spTree>
    <p:extLst>
      <p:ext uri="{BB962C8B-B14F-4D97-AF65-F5344CB8AC3E}">
        <p14:creationId xmlns:p14="http://schemas.microsoft.com/office/powerpoint/2010/main" val="3079435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Contents</a:t>
            </a:r>
          </a:p>
        </p:txBody>
      </p:sp>
      <p:sp>
        <p:nvSpPr>
          <p:cNvPr id="3" name="Content Placeholder 2"/>
          <p:cNvSpPr>
            <a:spLocks noGrp="1"/>
          </p:cNvSpPr>
          <p:nvPr>
            <p:ph type="body" idx="1"/>
          </p:nvPr>
        </p:nvSpPr>
        <p:spPr>
          <a:xfrm>
            <a:off x="1706062" y="2291262"/>
            <a:ext cx="8779512" cy="3062404"/>
          </a:xfrm>
        </p:spPr>
        <p:txBody>
          <a:bodyPr numCol="2">
            <a:normAutofit/>
          </a:bodyPr>
          <a:lstStyle/>
          <a:p>
            <a:pPr>
              <a:lnSpc>
                <a:spcPct val="90000"/>
              </a:lnSpc>
            </a:pPr>
            <a:r>
              <a:rPr lang="en-US" sz="3600" dirty="0">
                <a:solidFill>
                  <a:srgbClr val="404040"/>
                </a:solidFill>
              </a:rPr>
              <a:t>Introduction</a:t>
            </a:r>
          </a:p>
          <a:p>
            <a:pPr>
              <a:lnSpc>
                <a:spcPct val="90000"/>
              </a:lnSpc>
            </a:pPr>
            <a:r>
              <a:rPr lang="en-US" sz="3600" dirty="0">
                <a:solidFill>
                  <a:srgbClr val="404040"/>
                </a:solidFill>
              </a:rPr>
              <a:t>Methodology</a:t>
            </a:r>
          </a:p>
          <a:p>
            <a:pPr>
              <a:lnSpc>
                <a:spcPct val="90000"/>
              </a:lnSpc>
            </a:pPr>
            <a:r>
              <a:rPr lang="en-US" sz="3600" dirty="0">
                <a:solidFill>
                  <a:srgbClr val="404040"/>
                </a:solidFill>
              </a:rPr>
              <a:t>Aesthetics</a:t>
            </a:r>
          </a:p>
          <a:p>
            <a:pPr>
              <a:lnSpc>
                <a:spcPct val="90000"/>
              </a:lnSpc>
            </a:pPr>
            <a:r>
              <a:rPr lang="en-US" sz="3600" dirty="0">
                <a:solidFill>
                  <a:srgbClr val="404040"/>
                </a:solidFill>
              </a:rPr>
              <a:t>Affordability</a:t>
            </a:r>
          </a:p>
          <a:p>
            <a:pPr>
              <a:lnSpc>
                <a:spcPct val="90000"/>
              </a:lnSpc>
            </a:pPr>
            <a:r>
              <a:rPr lang="en-US" sz="3600" dirty="0">
                <a:solidFill>
                  <a:srgbClr val="404040"/>
                </a:solidFill>
              </a:rPr>
              <a:t>Safe Environment</a:t>
            </a:r>
          </a:p>
          <a:p>
            <a:pPr>
              <a:lnSpc>
                <a:spcPct val="90000"/>
              </a:lnSpc>
            </a:pPr>
            <a:r>
              <a:rPr lang="en-US" sz="3600" dirty="0">
                <a:solidFill>
                  <a:srgbClr val="404040"/>
                </a:solidFill>
              </a:rPr>
              <a:t>Goods and Services</a:t>
            </a:r>
          </a:p>
          <a:p>
            <a:pPr>
              <a:lnSpc>
                <a:spcPct val="90000"/>
              </a:lnSpc>
            </a:pPr>
            <a:r>
              <a:rPr lang="en-US" sz="3600" dirty="0">
                <a:solidFill>
                  <a:srgbClr val="404040"/>
                </a:solidFill>
              </a:rPr>
              <a:t>Summary and Recommendations</a:t>
            </a:r>
          </a:p>
        </p:txBody>
      </p:sp>
    </p:spTree>
    <p:extLst>
      <p:ext uri="{BB962C8B-B14F-4D97-AF65-F5344CB8AC3E}">
        <p14:creationId xmlns:p14="http://schemas.microsoft.com/office/powerpoint/2010/main" val="2441662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70115B-73BB-47A8-9C44-D2CCDEF82784}"/>
              </a:ext>
            </a:extLst>
          </p:cNvPr>
          <p:cNvPicPr/>
          <p:nvPr/>
        </p:nvPicPr>
        <p:blipFill rotWithShape="1">
          <a:blip r:embed="rId2"/>
          <a:srcRect r="33474" b="1"/>
          <a:stretch/>
        </p:blipFill>
        <p:spPr bwMode="auto">
          <a:xfrm>
            <a:off x="4650909" y="10"/>
            <a:ext cx="7541090" cy="6857989"/>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EEF23-CF72-4DBF-921E-C488177FF6C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Cluster Map</a:t>
            </a:r>
          </a:p>
        </p:txBody>
      </p:sp>
      <p:sp>
        <p:nvSpPr>
          <p:cNvPr id="3" name="Content Placeholder 2">
            <a:extLst>
              <a:ext uri="{FF2B5EF4-FFF2-40B4-BE49-F238E27FC236}">
                <a16:creationId xmlns:a16="http://schemas.microsoft.com/office/drawing/2014/main" id="{55800CB6-2C35-42C8-AC8B-1FB8132D9851}"/>
              </a:ext>
            </a:extLst>
          </p:cNvPr>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Purple = Combination Residential/Hospitality/Business</a:t>
            </a:r>
          </a:p>
          <a:p>
            <a:pPr marL="0" indent="0">
              <a:buNone/>
            </a:pPr>
            <a:r>
              <a:rPr lang="en-US" dirty="0">
                <a:solidFill>
                  <a:schemeClr val="bg1"/>
                </a:solidFill>
              </a:rPr>
              <a:t>Turquoise = Parks/Marina</a:t>
            </a:r>
          </a:p>
          <a:p>
            <a:pPr marL="0" indent="0">
              <a:buNone/>
            </a:pPr>
            <a:r>
              <a:rPr lang="en-US" dirty="0">
                <a:solidFill>
                  <a:schemeClr val="bg1"/>
                </a:solidFill>
              </a:rPr>
              <a:t>Blue = Playgrounds</a:t>
            </a:r>
          </a:p>
          <a:p>
            <a:pPr marL="0" indent="0">
              <a:buNone/>
            </a:pPr>
            <a:r>
              <a:rPr lang="en-US" dirty="0">
                <a:solidFill>
                  <a:schemeClr val="bg1"/>
                </a:solidFill>
              </a:rPr>
              <a:t>Red = Food</a:t>
            </a:r>
          </a:p>
          <a:p>
            <a:pPr marL="0" indent="0">
              <a:buNone/>
            </a:pPr>
            <a:r>
              <a:rPr lang="en-US" dirty="0">
                <a:solidFill>
                  <a:schemeClr val="bg1"/>
                </a:solidFill>
              </a:rPr>
              <a:t>Orange = Nightclub</a:t>
            </a:r>
          </a:p>
          <a:p>
            <a:endParaRPr lang="en-US" dirty="0">
              <a:solidFill>
                <a:schemeClr val="bg1"/>
              </a:solidFill>
            </a:endParaRPr>
          </a:p>
        </p:txBody>
      </p:sp>
    </p:spTree>
    <p:extLst>
      <p:ext uri="{BB962C8B-B14F-4D97-AF65-F5344CB8AC3E}">
        <p14:creationId xmlns:p14="http://schemas.microsoft.com/office/powerpoint/2010/main" val="301087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a:t>Discussion and recommendation</a:t>
            </a:r>
            <a:endParaRPr lang="en-US" dirty="0"/>
          </a:p>
        </p:txBody>
      </p:sp>
      <p:sp>
        <p:nvSpPr>
          <p:cNvPr id="3" name="Content Placeholder 2"/>
          <p:cNvSpPr>
            <a:spLocks noGrp="1"/>
          </p:cNvSpPr>
          <p:nvPr>
            <p:ph type="body" idx="1"/>
          </p:nvPr>
        </p:nvSpPr>
        <p:spPr>
          <a:xfrm>
            <a:off x="1706062" y="2291262"/>
            <a:ext cx="8779512" cy="2879256"/>
          </a:xfrm>
        </p:spPr>
        <p:txBody>
          <a:bodyPr>
            <a:normAutofit/>
          </a:bodyPr>
          <a:lstStyle/>
          <a:p>
            <a:pPr marL="0" indent="0">
              <a:buNone/>
            </a:pPr>
            <a:r>
              <a:rPr lang="en-US" dirty="0"/>
              <a:t>New Orleans is a bustling metropolis and popular tourist destination, but most every neighborhood has it’s own value proposition. While the more popular areas had more to offer in terms of hospitality and emergency services they also had more crime. There was an even spread of goods and services throughout the neighborhoods with exception to sparsely populated swamp areas. </a:t>
            </a:r>
          </a:p>
          <a:p>
            <a:pPr marL="0" indent="0">
              <a:buNone/>
            </a:pPr>
            <a:r>
              <a:rPr lang="en-US" dirty="0"/>
              <a:t>Based upon the analysis and results I would look into the lower left to lower mid section of New Orleans</a:t>
            </a:r>
            <a:endParaRPr dirty="0">
              <a:solidFill>
                <a:srgbClr val="404040"/>
              </a:solidFill>
            </a:endParaRPr>
          </a:p>
        </p:txBody>
      </p:sp>
    </p:spTree>
    <p:extLst>
      <p:ext uri="{BB962C8B-B14F-4D97-AF65-F5344CB8AC3E}">
        <p14:creationId xmlns:p14="http://schemas.microsoft.com/office/powerpoint/2010/main" val="377524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6B81A-E81B-43A4-B458-F5D1425C99E4}"/>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Summary and Conclusion</a:t>
            </a:r>
          </a:p>
        </p:txBody>
      </p:sp>
      <p:graphicFrame>
        <p:nvGraphicFramePr>
          <p:cNvPr id="5" name="Content Placeholder 2">
            <a:extLst>
              <a:ext uri="{FF2B5EF4-FFF2-40B4-BE49-F238E27FC236}">
                <a16:creationId xmlns:a16="http://schemas.microsoft.com/office/drawing/2014/main" id="{10D7B668-2D83-4D60-B190-BC887AA8755A}"/>
              </a:ext>
            </a:extLst>
          </p:cNvPr>
          <p:cNvGraphicFramePr>
            <a:graphicFrameLocks noGrp="1"/>
          </p:cNvGraphicFramePr>
          <p:nvPr>
            <p:ph idx="1"/>
            <p:extLst>
              <p:ext uri="{D42A27DB-BD31-4B8C-83A1-F6EECF244321}">
                <p14:modId xmlns:p14="http://schemas.microsoft.com/office/powerpoint/2010/main" val="4092283446"/>
              </p:ext>
            </p:extLst>
          </p:nvPr>
        </p:nvGraphicFramePr>
        <p:xfrm>
          <a:off x="5619750" y="191729"/>
          <a:ext cx="5607050" cy="647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2CE8F7D-D7A7-4555-9E23-0724708BA6D0}"/>
              </a:ext>
            </a:extLst>
          </p:cNvPr>
          <p:cNvSpPr txBox="1"/>
          <p:nvPr/>
        </p:nvSpPr>
        <p:spPr>
          <a:xfrm>
            <a:off x="643467" y="4527755"/>
            <a:ext cx="3363974" cy="1754326"/>
          </a:xfrm>
          <a:prstGeom prst="rect">
            <a:avLst/>
          </a:prstGeom>
          <a:noFill/>
        </p:spPr>
        <p:txBody>
          <a:bodyPr wrap="square" rtlCol="0">
            <a:spAutoFit/>
          </a:bodyPr>
          <a:lstStyle/>
          <a:p>
            <a:r>
              <a:rPr lang="en-US" dirty="0"/>
              <a:t>In conclusion, the best neighborhood recommendation depends on the stakeholder’s values, but this report contains enough summary information to make an educated decision. </a:t>
            </a:r>
          </a:p>
        </p:txBody>
      </p:sp>
    </p:spTree>
    <p:extLst>
      <p:ext uri="{BB962C8B-B14F-4D97-AF65-F5344CB8AC3E}">
        <p14:creationId xmlns:p14="http://schemas.microsoft.com/office/powerpoint/2010/main" val="38904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sz="2400" dirty="0">
                <a:solidFill>
                  <a:schemeClr val="bg1"/>
                </a:solidFill>
              </a:rPr>
              <a:t>Introduction</a:t>
            </a:r>
          </a:p>
        </p:txBody>
      </p:sp>
      <p:sp>
        <p:nvSpPr>
          <p:cNvPr id="3" name="Content Placeholder 2"/>
          <p:cNvSpPr>
            <a:spLocks noGrp="1"/>
          </p:cNvSpPr>
          <p:nvPr>
            <p:ph idx="1"/>
          </p:nvPr>
        </p:nvSpPr>
        <p:spPr>
          <a:xfrm>
            <a:off x="643467" y="3014978"/>
            <a:ext cx="3363974" cy="1728044"/>
          </a:xfrm>
        </p:spPr>
        <p:txBody>
          <a:bodyPr>
            <a:normAutofit fontScale="92500" lnSpcReduction="10000"/>
          </a:bodyPr>
          <a:lstStyle/>
          <a:p>
            <a:pPr marL="0" indent="0">
              <a:buNone/>
            </a:pPr>
            <a:r>
              <a:rPr lang="en-US" sz="1600" dirty="0">
                <a:solidFill>
                  <a:schemeClr val="bg1"/>
                </a:solidFill>
              </a:rPr>
              <a:t>Objective:  </a:t>
            </a:r>
          </a:p>
          <a:p>
            <a:pPr marL="0" indent="0">
              <a:buNone/>
            </a:pPr>
            <a:r>
              <a:rPr lang="en-US" sz="1600" dirty="0">
                <a:solidFill>
                  <a:schemeClr val="bg1"/>
                </a:solidFill>
              </a:rPr>
              <a:t>For individuals considering a move to the Big Easy, this presentation aims to provide district recommendations using information about demographics, economy, education, local venues and crime data. </a:t>
            </a:r>
            <a:endParaRPr sz="1200" dirty="0">
              <a:solidFill>
                <a:schemeClr val="bg1"/>
              </a:solidFill>
            </a:endParaRPr>
          </a:p>
        </p:txBody>
      </p:sp>
      <p:pic>
        <p:nvPicPr>
          <p:cNvPr id="4" name="Picture 3" descr="New Orleans Skyline at dusk, 02/02/2007, taken by Nicolas Larchet, seen from above the Industrial Canal between Gentilly and the Upper Ninth 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4" y="301752"/>
            <a:ext cx="6250769" cy="1771051"/>
          </a:xfrm>
          <a:prstGeom prst="rect">
            <a:avLst/>
          </a:prstGeom>
        </p:spPr>
      </p:pic>
      <p:sp>
        <p:nvSpPr>
          <p:cNvPr id="5" name="Footer PlaceHolder 3"/>
          <p:cNvSpPr>
            <a:spLocks noGrp="1"/>
          </p:cNvSpPr>
          <p:nvPr>
            <p:ph type="ftr" sz="quarter" idx="11"/>
          </p:nvPr>
        </p:nvSpPr>
        <p:spPr>
          <a:xfrm>
            <a:off x="5779007" y="6236208"/>
            <a:ext cx="4776478" cy="320040"/>
          </a:xfrm>
        </p:spPr>
        <p:txBody>
          <a:bodyPr>
            <a:normAutofit/>
          </a:bodyPr>
          <a:lstStyle/>
          <a:p>
            <a:pPr algn="r">
              <a:spcAft>
                <a:spcPts val="600"/>
              </a:spcAft>
            </a:pPr>
            <a:r>
              <a:rPr lang="en-US" sz="1200" dirty="0">
                <a:hlinkClick r:id="rId4"/>
              </a:rPr>
              <a:t>Photo</a:t>
            </a:r>
            <a:r>
              <a:rPr lang="en-US" sz="1200" dirty="0"/>
              <a:t> by Nlarch1~commonswiki Nicolas Larchet / Public domain</a:t>
            </a:r>
          </a:p>
        </p:txBody>
      </p:sp>
      <p:sp>
        <p:nvSpPr>
          <p:cNvPr id="6" name="TextBox 5">
            <a:extLst>
              <a:ext uri="{FF2B5EF4-FFF2-40B4-BE49-F238E27FC236}">
                <a16:creationId xmlns:a16="http://schemas.microsoft.com/office/drawing/2014/main" id="{81A04F92-090F-44BD-B164-A5CCB132CA43}"/>
              </a:ext>
            </a:extLst>
          </p:cNvPr>
          <p:cNvSpPr txBox="1"/>
          <p:nvPr/>
        </p:nvSpPr>
        <p:spPr>
          <a:xfrm>
            <a:off x="4928458" y="2150969"/>
            <a:ext cx="6989379" cy="3970318"/>
          </a:xfrm>
          <a:prstGeom prst="rect">
            <a:avLst/>
          </a:prstGeom>
          <a:noFill/>
        </p:spPr>
        <p:txBody>
          <a:bodyPr wrap="square" rtlCol="0">
            <a:spAutoFit/>
          </a:bodyPr>
          <a:lstStyle/>
          <a:p>
            <a:r>
              <a:rPr lang="en-US" sz="1200" b="1" dirty="0"/>
              <a:t>Background:</a:t>
            </a:r>
          </a:p>
          <a:p>
            <a:endParaRPr lang="en-US" sz="1200" dirty="0"/>
          </a:p>
          <a:p>
            <a:r>
              <a:rPr lang="en-US" sz="1200" dirty="0"/>
              <a:t>In 2005 America's Big Easy was ravaged by a devastating act of nature. Hurricane Katrina stole the lives and livelihoods of many American citizens, and while there are no words to describe the devastation or heartache of the victims, the disaster brought communities and the American people together to respond and rebuild.</a:t>
            </a:r>
          </a:p>
          <a:p>
            <a:endParaRPr lang="en-US" sz="1200" dirty="0"/>
          </a:p>
          <a:p>
            <a:r>
              <a:rPr lang="en-US" sz="1200" dirty="0"/>
              <a:t>Since that time New Orleans has seen remarkable growth! While the population remains at 80% of what it was pre-Katrina, according to the Census Bureau in 2012, New Orleans ranked # 1 for population growth at 4.9%. Which is more than six times the national average.</a:t>
            </a:r>
          </a:p>
          <a:p>
            <a:endParaRPr lang="en-US" sz="1200" dirty="0"/>
          </a:p>
          <a:p>
            <a:r>
              <a:rPr lang="en-US" sz="1200" dirty="0"/>
              <a:t>According to the World Population Review:</a:t>
            </a:r>
          </a:p>
          <a:p>
            <a:endParaRPr lang="en-US" sz="1200" dirty="0"/>
          </a:p>
          <a:p>
            <a:pPr lvl="1"/>
            <a:r>
              <a:rPr lang="en-US" sz="1200" i="1" dirty="0"/>
              <a:t>"There's no doubt that Hurricane Katrina was a terrible disaster and tragedy, but it gave New Orleans the money and opportunity to rebuild and reinvent itself [...] If current trends hold, New Orleans should have no trouble making its way back to pre-Katrina levels and possibly beyond before the next census in 2020."</a:t>
            </a:r>
          </a:p>
          <a:p>
            <a:endParaRPr lang="en-US" sz="1200" dirty="0"/>
          </a:p>
          <a:p>
            <a:r>
              <a:rPr lang="en-US" sz="1200" b="1" dirty="0"/>
              <a:t>Justification/Interest:</a:t>
            </a:r>
          </a:p>
          <a:p>
            <a:endParaRPr lang="en-US" sz="1200" b="1" dirty="0"/>
          </a:p>
          <a:p>
            <a:r>
              <a:rPr lang="en-US" sz="1200" dirty="0"/>
              <a:t>The city is known for its rich culture and history, but during this period of regrowth has also embraced new technology, ideas, and businesses to drive population growth.  Due to the renovations and investment into the area, New Orleans is a point of interest for individuals (stakeholders) looking to relocate. </a:t>
            </a:r>
          </a:p>
        </p:txBody>
      </p:sp>
    </p:spTree>
    <p:extLst>
      <p:ext uri="{BB962C8B-B14F-4D97-AF65-F5344CB8AC3E}">
        <p14:creationId xmlns:p14="http://schemas.microsoft.com/office/powerpoint/2010/main" val="26987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prstGeom prst="ellipse">
            <a:avLst/>
          </a:prstGeom>
          <a:solidFill>
            <a:srgbClr val="FFFFFF"/>
          </a:solidFill>
        </p:spPr>
        <p:txBody>
          <a:bodyPr>
            <a:normAutofit/>
          </a:bodyPr>
          <a:lstStyle/>
          <a:p>
            <a:r>
              <a:rPr lang="en-US"/>
              <a:t>Methodology</a:t>
            </a:r>
          </a:p>
        </p:txBody>
      </p:sp>
      <p:sp>
        <p:nvSpPr>
          <p:cNvPr id="3" name="Content Placeholder 2"/>
          <p:cNvSpPr>
            <a:spLocks noGrp="1"/>
          </p:cNvSpPr>
          <p:nvPr>
            <p:ph idx="1"/>
          </p:nvPr>
        </p:nvSpPr>
        <p:spPr>
          <a:xfrm>
            <a:off x="1706062" y="1843590"/>
            <a:ext cx="8779512" cy="3766254"/>
          </a:xfrm>
        </p:spPr>
        <p:txBody>
          <a:bodyPr>
            <a:normAutofit/>
          </a:bodyPr>
          <a:lstStyle/>
          <a:p>
            <a:pPr lvl="0"/>
            <a:r>
              <a:rPr lang="en-US" dirty="0"/>
              <a:t>Define Stakeholder Interest</a:t>
            </a:r>
          </a:p>
          <a:p>
            <a:pPr lvl="1"/>
            <a:r>
              <a:rPr lang="en-US" dirty="0"/>
              <a:t>U.S. News States the Primary factors that influence a move are: Aesthetics, Affordability, Safe Environment, and Goods and Services Availability</a:t>
            </a:r>
          </a:p>
          <a:p>
            <a:pPr lvl="0"/>
            <a:r>
              <a:rPr lang="en-US" dirty="0"/>
              <a:t>Gather, Clean, Prepare Data</a:t>
            </a:r>
          </a:p>
          <a:p>
            <a:pPr lvl="1"/>
            <a:r>
              <a:rPr lang="en-US" dirty="0"/>
              <a:t>Public datasets for New Orleans can be found at datadriven.nola.gov, Wikipedia, and </a:t>
            </a:r>
            <a:r>
              <a:rPr lang="en-US" dirty="0" err="1"/>
              <a:t>HomeSnacks</a:t>
            </a:r>
            <a:endParaRPr lang="en-US" dirty="0"/>
          </a:p>
          <a:p>
            <a:pPr lvl="0"/>
            <a:r>
              <a:rPr lang="en-US" dirty="0"/>
              <a:t>Analyze Data using </a:t>
            </a:r>
            <a:r>
              <a:rPr lang="en-US" dirty="0" err="1"/>
              <a:t>GeoPandas</a:t>
            </a:r>
            <a:r>
              <a:rPr lang="en-US" dirty="0"/>
              <a:t> and </a:t>
            </a:r>
            <a:r>
              <a:rPr lang="en-US" dirty="0" err="1"/>
              <a:t>kCluster</a:t>
            </a:r>
            <a:endParaRPr lang="en-US" dirty="0"/>
          </a:p>
          <a:p>
            <a:pPr lvl="1"/>
            <a:r>
              <a:rPr lang="en-US" dirty="0"/>
              <a:t>Create </a:t>
            </a:r>
            <a:r>
              <a:rPr lang="en-US" dirty="0" err="1"/>
              <a:t>DataFrames</a:t>
            </a:r>
            <a:r>
              <a:rPr lang="en-US" dirty="0"/>
              <a:t> and use PivotTable Method to count offerings in each neighborhood.</a:t>
            </a:r>
          </a:p>
          <a:p>
            <a:pPr lvl="1"/>
            <a:r>
              <a:rPr lang="en-US" dirty="0"/>
              <a:t>Perform Cluster Analysis on acquired data from </a:t>
            </a:r>
            <a:r>
              <a:rPr lang="en-US" dirty="0" err="1"/>
              <a:t>FourSquare</a:t>
            </a:r>
            <a:endParaRPr lang="en-US" dirty="0"/>
          </a:p>
          <a:p>
            <a:pPr lvl="0"/>
            <a:r>
              <a:rPr lang="en-US" dirty="0"/>
              <a:t>Visualize Data using Folium and Matplotlib</a:t>
            </a:r>
          </a:p>
          <a:p>
            <a:pPr lvl="0"/>
            <a:r>
              <a:rPr lang="en-US" dirty="0"/>
              <a:t>Evaluate Results and Make Recommendations</a:t>
            </a:r>
          </a:p>
        </p:txBody>
      </p:sp>
    </p:spTree>
    <p:extLst>
      <p:ext uri="{BB962C8B-B14F-4D97-AF65-F5344CB8AC3E}">
        <p14:creationId xmlns:p14="http://schemas.microsoft.com/office/powerpoint/2010/main" val="164675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Aesthetics</a:t>
            </a:r>
          </a:p>
        </p:txBody>
      </p:sp>
      <p:sp>
        <p:nvSpPr>
          <p:cNvPr id="3" name="Content Placeholder 2"/>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“An attractive neighborhood indicates the residents care about it.”</a:t>
            </a:r>
          </a:p>
          <a:p>
            <a:pPr marL="0" indent="0">
              <a:buNone/>
            </a:pPr>
            <a:r>
              <a:rPr lang="en-US" dirty="0">
                <a:solidFill>
                  <a:schemeClr val="bg1"/>
                </a:solidFill>
              </a:rPr>
              <a:t>Data Used: Market Value Analysis Final Report 2018 available on </a:t>
            </a:r>
            <a:r>
              <a:rPr lang="en-US" dirty="0">
                <a:solidFill>
                  <a:schemeClr val="bg1"/>
                </a:solidFill>
                <a:hlinkClick r:id="rId3"/>
              </a:rPr>
              <a:t>www.data.nola.gov</a:t>
            </a:r>
            <a:endParaRPr lang="en-US" dirty="0">
              <a:solidFill>
                <a:schemeClr val="bg1"/>
              </a:solidFill>
            </a:endParaRPr>
          </a:p>
          <a:p>
            <a:pPr marL="0" indent="0">
              <a:buNone/>
            </a:pPr>
            <a:r>
              <a:rPr lang="en-US" dirty="0">
                <a:solidFill>
                  <a:schemeClr val="bg1"/>
                </a:solidFill>
              </a:rPr>
              <a:t>Analysis: Based on % of New Construction.</a:t>
            </a:r>
          </a:p>
        </p:txBody>
      </p:sp>
      <p:pic>
        <p:nvPicPr>
          <p:cNvPr id="4" name="Picture 3"/>
          <p:cNvPicPr>
            <a:picLocks noChangeAspect="1"/>
          </p:cNvPicPr>
          <p:nvPr/>
        </p:nvPicPr>
        <p:blipFill>
          <a:blip r:embed="rId4"/>
          <a:srcRect/>
          <a:stretch/>
        </p:blipFill>
        <p:spPr>
          <a:xfrm>
            <a:off x="5297763" y="1263959"/>
            <a:ext cx="6250769" cy="4169214"/>
          </a:xfrm>
          <a:prstGeom prst="rect">
            <a:avLst/>
          </a:prstGeom>
        </p:spPr>
      </p:pic>
      <p:sp>
        <p:nvSpPr>
          <p:cNvPr id="5" name="Footer PlaceHolder 3"/>
          <p:cNvSpPr>
            <a:spLocks noGrp="1"/>
          </p:cNvSpPr>
          <p:nvPr>
            <p:ph type="ftr" sz="quarter" idx="11"/>
          </p:nvPr>
        </p:nvSpPr>
        <p:spPr>
          <a:xfrm>
            <a:off x="5779007" y="6236208"/>
            <a:ext cx="4776478" cy="320040"/>
          </a:xfrm>
        </p:spPr>
        <p:txBody>
          <a:bodyPr>
            <a:normAutofit/>
          </a:bodyPr>
          <a:lstStyle/>
          <a:p>
            <a:pPr algn="r">
              <a:spcAft>
                <a:spcPts val="600"/>
              </a:spcAft>
            </a:pPr>
            <a:r>
              <a:rPr lang="en-US" dirty="0">
                <a:hlinkClick r:id="rId5"/>
              </a:rPr>
              <a:t>Photo</a:t>
            </a:r>
            <a:r>
              <a:rPr lang="en-US" dirty="0"/>
              <a:t> by Getty Images/ Public domain</a:t>
            </a:r>
          </a:p>
        </p:txBody>
      </p:sp>
    </p:spTree>
    <p:extLst>
      <p:ext uri="{BB962C8B-B14F-4D97-AF65-F5344CB8AC3E}">
        <p14:creationId xmlns:p14="http://schemas.microsoft.com/office/powerpoint/2010/main" val="305249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20C8D-1F9C-46EE-B2E0-07064053BDCD}"/>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sz="1500">
                <a:solidFill>
                  <a:schemeClr val="bg1"/>
                </a:solidFill>
              </a:rPr>
              <a:t>Analysis/Visualization</a:t>
            </a:r>
          </a:p>
        </p:txBody>
      </p:sp>
      <p:pic>
        <p:nvPicPr>
          <p:cNvPr id="5" name="Content Placeholder 4">
            <a:extLst>
              <a:ext uri="{FF2B5EF4-FFF2-40B4-BE49-F238E27FC236}">
                <a16:creationId xmlns:a16="http://schemas.microsoft.com/office/drawing/2014/main" id="{A12CCC3D-06A7-416D-BD53-8AE1914747F2}"/>
              </a:ext>
            </a:extLst>
          </p:cNvPr>
          <p:cNvPicPr>
            <a:picLocks noGrp="1" noChangeAspect="1"/>
          </p:cNvPicPr>
          <p:nvPr>
            <p:ph sz="half" idx="2"/>
          </p:nvPr>
        </p:nvPicPr>
        <p:blipFill>
          <a:blip r:embed="rId2"/>
          <a:stretch>
            <a:fillRect/>
          </a:stretch>
        </p:blipFill>
        <p:spPr>
          <a:xfrm>
            <a:off x="643468" y="1168611"/>
            <a:ext cx="6250769" cy="4359911"/>
          </a:xfrm>
          <a:prstGeom prst="rect">
            <a:avLst/>
          </a:prstGeom>
        </p:spPr>
      </p:pic>
      <p:sp>
        <p:nvSpPr>
          <p:cNvPr id="37" name="Content Placeholder 2">
            <a:extLst>
              <a:ext uri="{FF2B5EF4-FFF2-40B4-BE49-F238E27FC236}">
                <a16:creationId xmlns:a16="http://schemas.microsoft.com/office/drawing/2014/main" id="{EECC0A79-E2E6-41FB-8989-C3B0507D33AC}"/>
              </a:ext>
            </a:extLst>
          </p:cNvPr>
          <p:cNvSpPr>
            <a:spLocks noGrp="1"/>
          </p:cNvSpPr>
          <p:nvPr>
            <p:ph sz="half" idx="1"/>
          </p:nvPr>
        </p:nvSpPr>
        <p:spPr>
          <a:xfrm>
            <a:off x="8184558" y="2638044"/>
            <a:ext cx="3363974" cy="3415622"/>
          </a:xfrm>
        </p:spPr>
        <p:txBody>
          <a:bodyPr vert="horz" lIns="91440" tIns="45720" rIns="91440" bIns="45720" rtlCol="0">
            <a:normAutofit fontScale="85000" lnSpcReduction="10000"/>
          </a:bodyPr>
          <a:lstStyle/>
          <a:p>
            <a:r>
              <a:rPr lang="en-US" dirty="0">
                <a:solidFill>
                  <a:schemeClr val="bg1"/>
                </a:solidFill>
              </a:rPr>
              <a:t>The neighborhood with the most new construction was </a:t>
            </a:r>
            <a:r>
              <a:rPr lang="en-US" b="1" dirty="0">
                <a:solidFill>
                  <a:schemeClr val="bg1"/>
                </a:solidFill>
              </a:rPr>
              <a:t>Iberville with 13.3%.</a:t>
            </a:r>
            <a:r>
              <a:rPr lang="en-US" dirty="0">
                <a:solidFill>
                  <a:schemeClr val="bg1"/>
                </a:solidFill>
              </a:rPr>
              <a:t> New construction can also be indicative of the damages sustained from Katrina and the areas that needed the most care. It’s clear by the choropleth map below that much of the lower central area of New Orleans has seen some repair or construction. </a:t>
            </a:r>
          </a:p>
          <a:p>
            <a:r>
              <a:rPr lang="en-US" dirty="0">
                <a:solidFill>
                  <a:schemeClr val="bg1"/>
                </a:solidFill>
              </a:rPr>
              <a:t>The top five areas were Iberville (13.3%), French Quarter (12.6%), Central Business District (11.1%), Lower Garden District (10.7%) and Algiers Point (10.3%).</a:t>
            </a:r>
          </a:p>
        </p:txBody>
      </p:sp>
    </p:spTree>
    <p:extLst>
      <p:ext uri="{BB962C8B-B14F-4D97-AF65-F5344CB8AC3E}">
        <p14:creationId xmlns:p14="http://schemas.microsoft.com/office/powerpoint/2010/main" val="265165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Affordability</a:t>
            </a:r>
          </a:p>
        </p:txBody>
      </p:sp>
      <p:sp>
        <p:nvSpPr>
          <p:cNvPr id="3" name="Content Placeholder 2"/>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“Sure, you want a cheap house, but you also want to be able to afford the cost of living in the neighborhood.”</a:t>
            </a:r>
          </a:p>
          <a:p>
            <a:pPr marL="0" indent="0">
              <a:buNone/>
            </a:pPr>
            <a:r>
              <a:rPr lang="en-US" dirty="0">
                <a:solidFill>
                  <a:schemeClr val="bg1"/>
                </a:solidFill>
              </a:rPr>
              <a:t>Data Used: Market Value Analysis Final Report 2018 available on </a:t>
            </a:r>
            <a:r>
              <a:rPr lang="en-US" dirty="0">
                <a:solidFill>
                  <a:schemeClr val="bg1"/>
                </a:solidFill>
                <a:hlinkClick r:id="rId3"/>
              </a:rPr>
              <a:t>www.data.nola.gov</a:t>
            </a:r>
            <a:r>
              <a:rPr lang="en-US" dirty="0">
                <a:solidFill>
                  <a:schemeClr val="bg1"/>
                </a:solidFill>
              </a:rPr>
              <a:t> and HomeSnacks.net </a:t>
            </a:r>
          </a:p>
          <a:p>
            <a:pPr marL="0" indent="0">
              <a:buNone/>
            </a:pPr>
            <a:r>
              <a:rPr lang="en-US" dirty="0">
                <a:solidFill>
                  <a:schemeClr val="bg1"/>
                </a:solidFill>
              </a:rPr>
              <a:t>Analysis: Based on median Home Value per neighborhood.</a:t>
            </a:r>
          </a:p>
          <a:p>
            <a:pPr marL="0" indent="0">
              <a:buNone/>
            </a:pPr>
            <a:endParaRPr lang="en-US" dirty="0">
              <a:solidFill>
                <a:schemeClr val="bg1"/>
              </a:solidFill>
            </a:endParaRPr>
          </a:p>
        </p:txBody>
      </p:sp>
      <p:pic>
        <p:nvPicPr>
          <p:cNvPr id="4" name="Picture 3" descr="Colorful homes in New Orleans, 2001, from Conti Street, looking riverwards from Royal Street. Entrance to Exchange Alley is just past the yellow build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696" y="643467"/>
            <a:ext cx="6016903" cy="5410199"/>
          </a:xfrm>
          <a:prstGeom prst="rect">
            <a:avLst/>
          </a:prstGeom>
        </p:spPr>
      </p:pic>
      <p:sp>
        <p:nvSpPr>
          <p:cNvPr id="5" name="Footer PlaceHolder 3"/>
          <p:cNvSpPr>
            <a:spLocks noGrp="1"/>
          </p:cNvSpPr>
          <p:nvPr>
            <p:ph type="ftr" sz="quarter" idx="11"/>
          </p:nvPr>
        </p:nvSpPr>
        <p:spPr>
          <a:xfrm>
            <a:off x="5779007" y="6236208"/>
            <a:ext cx="4776478" cy="320040"/>
          </a:xfrm>
        </p:spPr>
        <p:txBody>
          <a:bodyPr>
            <a:normAutofit/>
          </a:bodyPr>
          <a:lstStyle/>
          <a:p>
            <a:pPr algn="r">
              <a:spcAft>
                <a:spcPts val="600"/>
              </a:spcAft>
            </a:pPr>
            <a:r>
              <a:rPr lang="en-US" dirty="0">
                <a:hlinkClick r:id="rId5"/>
              </a:rPr>
              <a:t>Photo</a:t>
            </a:r>
            <a:r>
              <a:rPr lang="en-US" dirty="0"/>
              <a:t> by Photo by justinsomnia.org / </a:t>
            </a:r>
            <a:r>
              <a:rPr lang="en-US" dirty="0">
                <a:hlinkClick r:id="rId6"/>
              </a:rPr>
              <a:t>CC BY 2.5</a:t>
            </a:r>
          </a:p>
        </p:txBody>
      </p:sp>
    </p:spTree>
    <p:extLst>
      <p:ext uri="{BB962C8B-B14F-4D97-AF65-F5344CB8AC3E}">
        <p14:creationId xmlns:p14="http://schemas.microsoft.com/office/powerpoint/2010/main" val="3467720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5AF8FC-8823-4DE7-A488-978E1E49EB06}"/>
              </a:ext>
            </a:extLst>
          </p:cNvPr>
          <p:cNvSpPr>
            <a:spLocks noGrp="1"/>
          </p:cNvSpPr>
          <p:nvPr>
            <p:ph type="body" idx="1"/>
          </p:nvPr>
        </p:nvSpPr>
        <p:spPr>
          <a:xfrm>
            <a:off x="1553007" y="1308256"/>
            <a:ext cx="4270248" cy="415019"/>
          </a:xfrm>
        </p:spPr>
        <p:txBody>
          <a:bodyPr/>
          <a:lstStyle/>
          <a:p>
            <a:r>
              <a:rPr lang="en-US" dirty="0" err="1"/>
              <a:t>Homesnacks</a:t>
            </a:r>
            <a:endParaRPr lang="en-US" dirty="0"/>
          </a:p>
        </p:txBody>
      </p:sp>
      <p:pic>
        <p:nvPicPr>
          <p:cNvPr id="7" name="Content Placeholder 6">
            <a:extLst>
              <a:ext uri="{FF2B5EF4-FFF2-40B4-BE49-F238E27FC236}">
                <a16:creationId xmlns:a16="http://schemas.microsoft.com/office/drawing/2014/main" id="{363839C7-93FD-488A-830D-6EC8F2A9C82E}"/>
              </a:ext>
            </a:extLst>
          </p:cNvPr>
          <p:cNvPicPr>
            <a:picLocks noGrp="1" noChangeAspect="1"/>
          </p:cNvPicPr>
          <p:nvPr>
            <p:ph sz="half" idx="2"/>
          </p:nvPr>
        </p:nvPicPr>
        <p:blipFill>
          <a:blip r:embed="rId2"/>
          <a:stretch>
            <a:fillRect/>
          </a:stretch>
        </p:blipFill>
        <p:spPr>
          <a:xfrm>
            <a:off x="1755342" y="2026944"/>
            <a:ext cx="4067913" cy="4412054"/>
          </a:xfrm>
          <a:prstGeom prst="rect">
            <a:avLst/>
          </a:prstGeom>
        </p:spPr>
      </p:pic>
      <p:pic>
        <p:nvPicPr>
          <p:cNvPr id="8" name="Content Placeholder 7">
            <a:extLst>
              <a:ext uri="{FF2B5EF4-FFF2-40B4-BE49-F238E27FC236}">
                <a16:creationId xmlns:a16="http://schemas.microsoft.com/office/drawing/2014/main" id="{EAB25DB8-A64F-4BC0-AF98-C9BBA4684425}"/>
              </a:ext>
            </a:extLst>
          </p:cNvPr>
          <p:cNvPicPr>
            <a:picLocks noGrp="1" noChangeAspect="1"/>
          </p:cNvPicPr>
          <p:nvPr>
            <p:ph sz="quarter" idx="4"/>
          </p:nvPr>
        </p:nvPicPr>
        <p:blipFill>
          <a:blip r:embed="rId3"/>
          <a:stretch>
            <a:fillRect/>
          </a:stretch>
        </p:blipFill>
        <p:spPr>
          <a:xfrm>
            <a:off x="6330219" y="2026944"/>
            <a:ext cx="4729086" cy="4412054"/>
          </a:xfrm>
          <a:prstGeom prst="rect">
            <a:avLst/>
          </a:prstGeom>
        </p:spPr>
      </p:pic>
      <p:sp>
        <p:nvSpPr>
          <p:cNvPr id="5" name="Text Placeholder 4">
            <a:extLst>
              <a:ext uri="{FF2B5EF4-FFF2-40B4-BE49-F238E27FC236}">
                <a16:creationId xmlns:a16="http://schemas.microsoft.com/office/drawing/2014/main" id="{AE8AD491-3171-4507-BE29-9C3784BBCB28}"/>
              </a:ext>
            </a:extLst>
          </p:cNvPr>
          <p:cNvSpPr>
            <a:spLocks noGrp="1"/>
          </p:cNvSpPr>
          <p:nvPr>
            <p:ph type="body" sz="quarter" idx="13"/>
          </p:nvPr>
        </p:nvSpPr>
        <p:spPr>
          <a:xfrm>
            <a:off x="6330219" y="1308256"/>
            <a:ext cx="4270248" cy="415019"/>
          </a:xfrm>
        </p:spPr>
        <p:txBody>
          <a:bodyPr/>
          <a:lstStyle/>
          <a:p>
            <a:r>
              <a:rPr lang="en-US" dirty="0"/>
              <a:t>Market Value Analysis</a:t>
            </a:r>
          </a:p>
        </p:txBody>
      </p:sp>
      <p:sp>
        <p:nvSpPr>
          <p:cNvPr id="6" name="Title 5">
            <a:extLst>
              <a:ext uri="{FF2B5EF4-FFF2-40B4-BE49-F238E27FC236}">
                <a16:creationId xmlns:a16="http://schemas.microsoft.com/office/drawing/2014/main" id="{6370BB67-105A-4C09-828D-1213C1917CC5}"/>
              </a:ext>
            </a:extLst>
          </p:cNvPr>
          <p:cNvSpPr>
            <a:spLocks noGrp="1"/>
          </p:cNvSpPr>
          <p:nvPr>
            <p:ph type="title"/>
          </p:nvPr>
        </p:nvSpPr>
        <p:spPr>
          <a:xfrm>
            <a:off x="2231136" y="419002"/>
            <a:ext cx="7729728" cy="569140"/>
          </a:xfrm>
        </p:spPr>
        <p:txBody>
          <a:bodyPr>
            <a:normAutofit fontScale="90000"/>
          </a:bodyPr>
          <a:lstStyle/>
          <a:p>
            <a:r>
              <a:rPr lang="en-US" dirty="0"/>
              <a:t>Analysis</a:t>
            </a:r>
          </a:p>
        </p:txBody>
      </p:sp>
    </p:spTree>
    <p:extLst>
      <p:ext uri="{BB962C8B-B14F-4D97-AF65-F5344CB8AC3E}">
        <p14:creationId xmlns:p14="http://schemas.microsoft.com/office/powerpoint/2010/main" val="179055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B7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7283E7-852B-477C-86A8-857F204E82F6}"/>
              </a:ext>
            </a:extLst>
          </p:cNvPr>
          <p:cNvPicPr>
            <a:picLocks noGrp="1" noChangeAspect="1"/>
          </p:cNvPicPr>
          <p:nvPr>
            <p:ph idx="1"/>
          </p:nvPr>
        </p:nvPicPr>
        <p:blipFill>
          <a:blip r:embed="rId2"/>
          <a:stretch>
            <a:fillRect/>
          </a:stretch>
        </p:blipFill>
        <p:spPr>
          <a:xfrm>
            <a:off x="936515" y="1124712"/>
            <a:ext cx="6513885" cy="4608576"/>
          </a:xfrm>
          <a:prstGeom prst="rect">
            <a:avLst/>
          </a:prstGeom>
        </p:spPr>
      </p:pic>
      <p:sp>
        <p:nvSpPr>
          <p:cNvPr id="6" name="TextBox 5">
            <a:extLst>
              <a:ext uri="{FF2B5EF4-FFF2-40B4-BE49-F238E27FC236}">
                <a16:creationId xmlns:a16="http://schemas.microsoft.com/office/drawing/2014/main" id="{C8ACEAC4-5502-4047-91A1-18307260452F}"/>
              </a:ext>
            </a:extLst>
          </p:cNvPr>
          <p:cNvSpPr txBox="1"/>
          <p:nvPr/>
        </p:nvSpPr>
        <p:spPr>
          <a:xfrm>
            <a:off x="7669161" y="1297857"/>
            <a:ext cx="3392129" cy="3970318"/>
          </a:xfrm>
          <a:prstGeom prst="rect">
            <a:avLst/>
          </a:prstGeom>
          <a:noFill/>
        </p:spPr>
        <p:txBody>
          <a:bodyPr wrap="square" rtlCol="0">
            <a:spAutoFit/>
          </a:bodyPr>
          <a:lstStyle/>
          <a:p>
            <a:r>
              <a:rPr lang="en-US" dirty="0"/>
              <a:t>There was a lot of overlap between the two results. Which says that the more expensive areas have retained their value, but a lot can change in a couple of years. The data we scraped from </a:t>
            </a:r>
            <a:r>
              <a:rPr lang="en-US" dirty="0" err="1"/>
              <a:t>Homesnacks</a:t>
            </a:r>
            <a:r>
              <a:rPr lang="en-US" dirty="0"/>
              <a:t> is more recent and possibly more reliable. From that information we can also see that home value in New Orleans has increased all around. New Orleans is a major U.S. City so home value is going to be higher than the average in Louisiana.</a:t>
            </a:r>
          </a:p>
        </p:txBody>
      </p:sp>
    </p:spTree>
    <p:extLst>
      <p:ext uri="{BB962C8B-B14F-4D97-AF65-F5344CB8AC3E}">
        <p14:creationId xmlns:p14="http://schemas.microsoft.com/office/powerpoint/2010/main" val="12777025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1639</Words>
  <Application>Microsoft Office PowerPoint</Application>
  <PresentationFormat>Widescreen</PresentationFormat>
  <Paragraphs>140</Paragraphs>
  <Slides>22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Parcel</vt:lpstr>
      <vt:lpstr>New Orleans</vt:lpstr>
      <vt:lpstr>Contents</vt:lpstr>
      <vt:lpstr>Introduction</vt:lpstr>
      <vt:lpstr>Methodology</vt:lpstr>
      <vt:lpstr>Aesthetics</vt:lpstr>
      <vt:lpstr>Analysis/Visualization</vt:lpstr>
      <vt:lpstr>Affordability</vt:lpstr>
      <vt:lpstr>Analysis</vt:lpstr>
      <vt:lpstr>PowerPoint Presentation</vt:lpstr>
      <vt:lpstr>Safe Environment</vt:lpstr>
      <vt:lpstr>Emergency Services</vt:lpstr>
      <vt:lpstr>Affordability</vt:lpstr>
      <vt:lpstr>Additional es Maps</vt:lpstr>
      <vt:lpstr>CRIME Profile</vt:lpstr>
      <vt:lpstr>Goods and Services</vt:lpstr>
      <vt:lpstr>Residential</vt:lpstr>
      <vt:lpstr>Hospitality</vt:lpstr>
      <vt:lpstr>Shopping</vt:lpstr>
      <vt:lpstr>Foursquare</vt:lpstr>
      <vt:lpstr>Cluster Map</vt:lpstr>
      <vt:lpstr>Discussion and recommendation</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Orleans</dc:title>
  <dc:creator>Bello, Christine</dc:creator>
  <cp:lastModifiedBy>Christine Bello</cp:lastModifiedBy>
  <cp:revision>1</cp:revision>
  <dcterms:created xsi:type="dcterms:W3CDTF">2019-11-26T21:46:32Z</dcterms:created>
  <dcterms:modified xsi:type="dcterms:W3CDTF">2019-11-26T21:50:54Z</dcterms:modified>
</cp:coreProperties>
</file>